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86" r:id="rId4"/>
    <p:sldId id="266" r:id="rId5"/>
    <p:sldId id="284" r:id="rId6"/>
    <p:sldId id="265" r:id="rId7"/>
    <p:sldId id="282" r:id="rId8"/>
    <p:sldId id="281" r:id="rId9"/>
    <p:sldId id="283" r:id="rId10"/>
    <p:sldId id="285" r:id="rId11"/>
    <p:sldId id="267" r:id="rId12"/>
    <p:sldId id="276" r:id="rId13"/>
    <p:sldId id="268" r:id="rId14"/>
    <p:sldId id="269" r:id="rId15"/>
    <p:sldId id="270" r:id="rId16"/>
    <p:sldId id="272" r:id="rId17"/>
    <p:sldId id="274" r:id="rId18"/>
    <p:sldId id="278" r:id="rId19"/>
    <p:sldId id="27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308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2611865704287002"/>
          <c:y val="3.08663592698394E-2"/>
          <c:w val="0.63029297900262504"/>
          <c:h val="0.73260143752832296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'[chart format for evals.xlsx]Sheet1'!$B$2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cat>
            <c:strRef>
              <c:f>'[chart format for evals.xlsx]Sheet1'!$A$3:$A$5</c:f>
              <c:strCache>
                <c:ptCount val="3"/>
                <c:pt idx="0">
                  <c:v>Concurrent Afternoon Breakout Session B</c:v>
                </c:pt>
                <c:pt idx="1">
                  <c:v>Concurrent Afternoon Breakout Session A</c:v>
                </c:pt>
                <c:pt idx="2">
                  <c:v>Morning Session</c:v>
                </c:pt>
              </c:strCache>
            </c:strRef>
          </c:cat>
          <c:val>
            <c:numRef>
              <c:f>'[chart format for evals.xlsx]Sheet1'!$B$3:$B$5</c:f>
              <c:numCache>
                <c:formatCode>0%</c:formatCode>
                <c:ptCount val="3"/>
                <c:pt idx="0">
                  <c:v>0.453125</c:v>
                </c:pt>
                <c:pt idx="1">
                  <c:v>0.48684210526315802</c:v>
                </c:pt>
                <c:pt idx="2">
                  <c:v>0.426086956521739</c:v>
                </c:pt>
              </c:numCache>
            </c:numRef>
          </c:val>
        </c:ser>
        <c:ser>
          <c:idx val="1"/>
          <c:order val="1"/>
          <c:tx>
            <c:strRef>
              <c:f>'[chart format for evals.xlsx]Sheet1'!$C$2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3366FF">
                <a:alpha val="80000"/>
              </a:srgbClr>
            </a:solidFill>
          </c:spPr>
          <c:invertIfNegative val="0"/>
          <c:cat>
            <c:strRef>
              <c:f>'[chart format for evals.xlsx]Sheet1'!$A$3:$A$5</c:f>
              <c:strCache>
                <c:ptCount val="3"/>
                <c:pt idx="0">
                  <c:v>Concurrent Afternoon Breakout Session B</c:v>
                </c:pt>
                <c:pt idx="1">
                  <c:v>Concurrent Afternoon Breakout Session A</c:v>
                </c:pt>
                <c:pt idx="2">
                  <c:v>Morning Session</c:v>
                </c:pt>
              </c:strCache>
            </c:strRef>
          </c:cat>
          <c:val>
            <c:numRef>
              <c:f>'[chart format for evals.xlsx]Sheet1'!$C$3:$C$5</c:f>
              <c:numCache>
                <c:formatCode>0%</c:formatCode>
                <c:ptCount val="3"/>
                <c:pt idx="0">
                  <c:v>0.3125</c:v>
                </c:pt>
                <c:pt idx="1">
                  <c:v>0.34210526315789502</c:v>
                </c:pt>
                <c:pt idx="2">
                  <c:v>0.36521739130434799</c:v>
                </c:pt>
              </c:numCache>
            </c:numRef>
          </c:val>
        </c:ser>
        <c:ser>
          <c:idx val="2"/>
          <c:order val="2"/>
          <c:tx>
            <c:strRef>
              <c:f>'[chart format for evals.xlsx]Sheet1'!$D$2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rgbClr val="FFFF00">
                <a:alpha val="55000"/>
              </a:srgbClr>
            </a:solidFill>
          </c:spPr>
          <c:invertIfNegative val="0"/>
          <c:cat>
            <c:strRef>
              <c:f>'[chart format for evals.xlsx]Sheet1'!$A$3:$A$5</c:f>
              <c:strCache>
                <c:ptCount val="3"/>
                <c:pt idx="0">
                  <c:v>Concurrent Afternoon Breakout Session B</c:v>
                </c:pt>
                <c:pt idx="1">
                  <c:v>Concurrent Afternoon Breakout Session A</c:v>
                </c:pt>
                <c:pt idx="2">
                  <c:v>Morning Session</c:v>
                </c:pt>
              </c:strCache>
            </c:strRef>
          </c:cat>
          <c:val>
            <c:numRef>
              <c:f>'[chart format for evals.xlsx]Sheet1'!$D$3:$D$5</c:f>
              <c:numCache>
                <c:formatCode>0%</c:formatCode>
                <c:ptCount val="3"/>
                <c:pt idx="0">
                  <c:v>0.1875</c:v>
                </c:pt>
                <c:pt idx="1">
                  <c:v>0.118421052631579</c:v>
                </c:pt>
                <c:pt idx="2">
                  <c:v>0.15652173913043499</c:v>
                </c:pt>
              </c:numCache>
            </c:numRef>
          </c:val>
        </c:ser>
        <c:ser>
          <c:idx val="3"/>
          <c:order val="3"/>
          <c:tx>
            <c:strRef>
              <c:f>'[chart format for evals.xlsx]Sheet1'!$E$2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rgbClr val="EEECE1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0000">
                  <a:alpha val="80000"/>
                </a:srgbClr>
              </a:solidFill>
            </c:spPr>
          </c:dPt>
          <c:dPt>
            <c:idx val="1"/>
            <c:invertIfNegative val="0"/>
            <c:bubble3D val="0"/>
            <c:spPr>
              <a:solidFill>
                <a:srgbClr val="FF0000">
                  <a:alpha val="80000"/>
                </a:srgbClr>
              </a:solidFill>
            </c:spPr>
          </c:dPt>
          <c:dPt>
            <c:idx val="2"/>
            <c:invertIfNegative val="0"/>
            <c:bubble3D val="0"/>
            <c:spPr>
              <a:solidFill>
                <a:srgbClr val="FF0000">
                  <a:alpha val="80000"/>
                </a:srgbClr>
              </a:solidFill>
            </c:spPr>
          </c:dPt>
          <c:cat>
            <c:strRef>
              <c:f>'[chart format for evals.xlsx]Sheet1'!$A$3:$A$5</c:f>
              <c:strCache>
                <c:ptCount val="3"/>
                <c:pt idx="0">
                  <c:v>Concurrent Afternoon Breakout Session B</c:v>
                </c:pt>
                <c:pt idx="1">
                  <c:v>Concurrent Afternoon Breakout Session A</c:v>
                </c:pt>
                <c:pt idx="2">
                  <c:v>Morning Session</c:v>
                </c:pt>
              </c:strCache>
            </c:strRef>
          </c:cat>
          <c:val>
            <c:numRef>
              <c:f>'[chart format for evals.xlsx]Sheet1'!$E$3:$E$5</c:f>
              <c:numCache>
                <c:formatCode>0%</c:formatCode>
                <c:ptCount val="3"/>
                <c:pt idx="0">
                  <c:v>3.125E-2</c:v>
                </c:pt>
                <c:pt idx="1">
                  <c:v>5.2631578947368397E-2</c:v>
                </c:pt>
                <c:pt idx="2">
                  <c:v>4.3478260869565202E-2</c:v>
                </c:pt>
              </c:numCache>
            </c:numRef>
          </c:val>
        </c:ser>
        <c:ser>
          <c:idx val="4"/>
          <c:order val="4"/>
          <c:tx>
            <c:strRef>
              <c:f>'[chart format for evals.xlsx]Sheet1'!$F$2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rgbClr val="800000"/>
            </a:solidFill>
          </c:spPr>
          <c:invertIfNegative val="0"/>
          <c:cat>
            <c:strRef>
              <c:f>'[chart format for evals.xlsx]Sheet1'!$A$3:$A$5</c:f>
              <c:strCache>
                <c:ptCount val="3"/>
                <c:pt idx="0">
                  <c:v>Concurrent Afternoon Breakout Session B</c:v>
                </c:pt>
                <c:pt idx="1">
                  <c:v>Concurrent Afternoon Breakout Session A</c:v>
                </c:pt>
                <c:pt idx="2">
                  <c:v>Morning Session</c:v>
                </c:pt>
              </c:strCache>
            </c:strRef>
          </c:cat>
          <c:val>
            <c:numRef>
              <c:f>'[chart format for evals.xlsx]Sheet1'!$F$3:$F$5</c:f>
              <c:numCache>
                <c:formatCode>0%</c:formatCode>
                <c:ptCount val="3"/>
                <c:pt idx="0">
                  <c:v>1.5625E-2</c:v>
                </c:pt>
                <c:pt idx="1">
                  <c:v>0</c:v>
                </c:pt>
                <c:pt idx="2">
                  <c:v>8.6956521739130401E-3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5249408"/>
        <c:axId val="85255296"/>
      </c:barChart>
      <c:catAx>
        <c:axId val="8524940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5255296"/>
        <c:crosses val="autoZero"/>
        <c:auto val="1"/>
        <c:lblAlgn val="ctr"/>
        <c:lblOffset val="100"/>
        <c:noMultiLvlLbl val="0"/>
      </c:catAx>
      <c:valAx>
        <c:axId val="85255296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85249408"/>
        <c:crosses val="autoZero"/>
        <c:crossBetween val="between"/>
        <c:majorUnit val="0.1"/>
      </c:valAx>
      <c:spPr>
        <a:solidFill>
          <a:schemeClr val="bg2"/>
        </a:solidFill>
        <a:ln>
          <a:noFill/>
        </a:ln>
      </c:spPr>
    </c:plotArea>
    <c:legend>
      <c:legendPos val="b"/>
      <c:layout/>
      <c:overlay val="0"/>
      <c:spPr>
        <a:noFill/>
        <a:ln>
          <a:solidFill>
            <a:schemeClr val="tx1"/>
          </a:solidFill>
        </a:ln>
      </c:spPr>
      <c:txPr>
        <a:bodyPr/>
        <a:lstStyle/>
        <a:p>
          <a:pPr algn="r">
            <a:defRPr/>
          </a:pPr>
          <a:endParaRPr lang="en-US"/>
        </a:p>
      </c:txPr>
    </c:legend>
    <c:plotVisOnly val="1"/>
    <c:dispBlanksAs val="gap"/>
    <c:showDLblsOverMax val="0"/>
  </c:chart>
  <c:spPr>
    <a:solidFill>
      <a:schemeClr val="bg1">
        <a:lumMod val="40000"/>
        <a:lumOff val="60000"/>
      </a:schemeClr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2611865704287002"/>
          <c:y val="7.7100369039005801E-2"/>
          <c:w val="0.639110564304462"/>
          <c:h val="0.5184660908908870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[1]Sheet1!$B$67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cat>
            <c:strRef>
              <c:f>[1]Sheet1!$A$68:$A$71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[1]Sheet1!$B$68:$B$71</c:f>
              <c:numCache>
                <c:formatCode>0%</c:formatCode>
                <c:ptCount val="4"/>
                <c:pt idx="0">
                  <c:v>0.66666666666666696</c:v>
                </c:pt>
                <c:pt idx="1">
                  <c:v>0.66666666666666696</c:v>
                </c:pt>
                <c:pt idx="2">
                  <c:v>0.66666666666666696</c:v>
                </c:pt>
                <c:pt idx="3">
                  <c:v>0.66666666666666696</c:v>
                </c:pt>
              </c:numCache>
            </c:numRef>
          </c:val>
        </c:ser>
        <c:ser>
          <c:idx val="1"/>
          <c:order val="1"/>
          <c:tx>
            <c:strRef>
              <c:f>[1]Sheet1!$C$67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3366FF">
                <a:alpha val="80000"/>
              </a:srgbClr>
            </a:solidFill>
          </c:spPr>
          <c:invertIfNegative val="0"/>
          <c:cat>
            <c:strRef>
              <c:f>[1]Sheet1!$A$68:$A$71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[1]Sheet1!$C$68:$C$71</c:f>
              <c:numCache>
                <c:formatCode>0%</c:formatCode>
                <c:ptCount val="4"/>
                <c:pt idx="0">
                  <c:v>0.33333333333333298</c:v>
                </c:pt>
                <c:pt idx="1">
                  <c:v>0.22222222222222199</c:v>
                </c:pt>
                <c:pt idx="2">
                  <c:v>0.22222222222222199</c:v>
                </c:pt>
                <c:pt idx="3">
                  <c:v>0.22222222222222199</c:v>
                </c:pt>
              </c:numCache>
            </c:numRef>
          </c:val>
        </c:ser>
        <c:ser>
          <c:idx val="2"/>
          <c:order val="2"/>
          <c:tx>
            <c:strRef>
              <c:f>[1]Sheet1!$D$67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rgbClr val="FFFF00">
                <a:alpha val="55000"/>
              </a:srgbClr>
            </a:solidFill>
          </c:spPr>
          <c:invertIfNegative val="0"/>
          <c:cat>
            <c:strRef>
              <c:f>[1]Sheet1!$A$68:$A$71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[1]Sheet1!$D$68:$D$71</c:f>
              <c:numCache>
                <c:formatCode>0%</c:formatCode>
                <c:ptCount val="4"/>
                <c:pt idx="0">
                  <c:v>0</c:v>
                </c:pt>
                <c:pt idx="1">
                  <c:v>0.11111111111111099</c:v>
                </c:pt>
                <c:pt idx="2">
                  <c:v>0.11111111111111099</c:v>
                </c:pt>
                <c:pt idx="3">
                  <c:v>0.11111111111111099</c:v>
                </c:pt>
              </c:numCache>
            </c:numRef>
          </c:val>
        </c:ser>
        <c:ser>
          <c:idx val="3"/>
          <c:order val="3"/>
          <c:tx>
            <c:strRef>
              <c:f>[1]Sheet1!$E$67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rgbClr val="FF0000">
                <a:alpha val="80000"/>
              </a:srgbClr>
            </a:solidFill>
          </c:spPr>
          <c:invertIfNegative val="0"/>
          <c:cat>
            <c:strRef>
              <c:f>[1]Sheet1!$A$68:$A$71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[1]Sheet1!$E$68:$E$71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4"/>
          <c:order val="4"/>
          <c:tx>
            <c:strRef>
              <c:f>[1]Sheet1!$F$67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rgbClr val="800000"/>
            </a:solidFill>
          </c:spPr>
          <c:invertIfNegative val="0"/>
          <c:cat>
            <c:strRef>
              <c:f>[1]Sheet1!$A$68:$A$71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[1]Sheet1!$F$68:$F$71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6484480"/>
        <c:axId val="106486016"/>
      </c:barChart>
      <c:catAx>
        <c:axId val="10648448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6486016"/>
        <c:crosses val="autoZero"/>
        <c:auto val="1"/>
        <c:lblAlgn val="ctr"/>
        <c:lblOffset val="100"/>
        <c:noMultiLvlLbl val="0"/>
      </c:catAx>
      <c:valAx>
        <c:axId val="106486016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106484480"/>
        <c:crosses val="autoZero"/>
        <c:crossBetween val="between"/>
        <c:majorUnit val="0.1"/>
      </c:valAx>
      <c:spPr>
        <a:solidFill>
          <a:schemeClr val="bg2"/>
        </a:solidFill>
      </c:spPr>
    </c:plotArea>
    <c:legend>
      <c:legendPos val="b"/>
      <c:overlay val="0"/>
      <c:spPr>
        <a:noFill/>
        <a:ln>
          <a:solidFill>
            <a:schemeClr val="tx1"/>
          </a:solidFill>
        </a:ln>
      </c:spPr>
      <c:txPr>
        <a:bodyPr/>
        <a:lstStyle/>
        <a:p>
          <a:pPr algn="r">
            <a:defRPr/>
          </a:pPr>
          <a:endParaRPr lang="en-US"/>
        </a:p>
      </c:txPr>
    </c:legend>
    <c:plotVisOnly val="1"/>
    <c:dispBlanksAs val="gap"/>
    <c:showDLblsOverMax val="0"/>
  </c:chart>
  <c:spPr>
    <a:solidFill>
      <a:schemeClr val="bg1">
        <a:lumMod val="40000"/>
        <a:lumOff val="60000"/>
      </a:schemeClr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2611865704287002"/>
          <c:y val="3.08663592698394E-2"/>
          <c:w val="0.63723742344706902"/>
          <c:h val="0.9661070561220780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'[chart format for evals.xlsx]Sheet1'!$B$60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cat>
            <c:strRef>
              <c:f>'[chart format for evals.xlsx]Sheet1'!$A$61:$A$64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'[chart format for evals.xlsx]Sheet1'!$B$61:$B$64</c:f>
              <c:numCache>
                <c:formatCode>0%</c:formatCode>
                <c:ptCount val="4"/>
                <c:pt idx="0">
                  <c:v>0.4</c:v>
                </c:pt>
                <c:pt idx="1">
                  <c:v>0.2</c:v>
                </c:pt>
                <c:pt idx="2">
                  <c:v>0.22222222222222199</c:v>
                </c:pt>
                <c:pt idx="3">
                  <c:v>0.3</c:v>
                </c:pt>
              </c:numCache>
            </c:numRef>
          </c:val>
        </c:ser>
        <c:ser>
          <c:idx val="1"/>
          <c:order val="1"/>
          <c:tx>
            <c:strRef>
              <c:f>'[chart format for evals.xlsx]Sheet1'!$C$60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3366FF">
                <a:alpha val="80000"/>
              </a:srgbClr>
            </a:solidFill>
          </c:spPr>
          <c:invertIfNegative val="0"/>
          <c:cat>
            <c:strRef>
              <c:f>'[chart format for evals.xlsx]Sheet1'!$A$61:$A$64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'[chart format for evals.xlsx]Sheet1'!$C$61:$C$64</c:f>
              <c:numCache>
                <c:formatCode>0%</c:formatCode>
                <c:ptCount val="4"/>
                <c:pt idx="0">
                  <c:v>0.1</c:v>
                </c:pt>
                <c:pt idx="1">
                  <c:v>0.5</c:v>
                </c:pt>
                <c:pt idx="2">
                  <c:v>0.22222222222222199</c:v>
                </c:pt>
                <c:pt idx="3">
                  <c:v>0.3</c:v>
                </c:pt>
              </c:numCache>
            </c:numRef>
          </c:val>
        </c:ser>
        <c:ser>
          <c:idx val="2"/>
          <c:order val="2"/>
          <c:tx>
            <c:strRef>
              <c:f>'[chart format for evals.xlsx]Sheet1'!$D$60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rgbClr val="FFFF00">
                <a:alpha val="55000"/>
              </a:srgbClr>
            </a:solidFill>
          </c:spPr>
          <c:invertIfNegative val="0"/>
          <c:cat>
            <c:strRef>
              <c:f>'[chart format for evals.xlsx]Sheet1'!$A$61:$A$64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'[chart format for evals.xlsx]Sheet1'!$D$61:$D$64</c:f>
              <c:numCache>
                <c:formatCode>0%</c:formatCode>
                <c:ptCount val="4"/>
                <c:pt idx="0">
                  <c:v>0.3</c:v>
                </c:pt>
                <c:pt idx="1">
                  <c:v>0.1</c:v>
                </c:pt>
                <c:pt idx="2">
                  <c:v>0.33333333333333298</c:v>
                </c:pt>
                <c:pt idx="3">
                  <c:v>0.3</c:v>
                </c:pt>
              </c:numCache>
            </c:numRef>
          </c:val>
        </c:ser>
        <c:ser>
          <c:idx val="3"/>
          <c:order val="3"/>
          <c:tx>
            <c:strRef>
              <c:f>'[chart format for evals.xlsx]Sheet1'!$E$60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rgbClr val="FF0000">
                <a:alpha val="80000"/>
              </a:srgbClr>
            </a:solidFill>
          </c:spPr>
          <c:invertIfNegative val="0"/>
          <c:cat>
            <c:strRef>
              <c:f>'[chart format for evals.xlsx]Sheet1'!$A$61:$A$64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'[chart format for evals.xlsx]Sheet1'!$E$61:$E$64</c:f>
              <c:numCache>
                <c:formatCode>0%</c:formatCode>
                <c:ptCount val="4"/>
                <c:pt idx="0">
                  <c:v>0.2</c:v>
                </c:pt>
                <c:pt idx="1">
                  <c:v>0.2</c:v>
                </c:pt>
                <c:pt idx="2">
                  <c:v>0.22222222222222199</c:v>
                </c:pt>
                <c:pt idx="3">
                  <c:v>0.1</c:v>
                </c:pt>
              </c:numCache>
            </c:numRef>
          </c:val>
        </c:ser>
        <c:ser>
          <c:idx val="4"/>
          <c:order val="4"/>
          <c:tx>
            <c:strRef>
              <c:f>'[chart format for evals.xlsx]Sheet1'!$F$60</c:f>
              <c:strCache>
                <c:ptCount val="1"/>
                <c:pt idx="0">
                  <c:v>strongly disagree</c:v>
                </c:pt>
              </c:strCache>
            </c:strRef>
          </c:tx>
          <c:invertIfNegative val="0"/>
          <c:cat>
            <c:strRef>
              <c:f>'[chart format for evals.xlsx]Sheet1'!$A$61:$A$64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'[chart format for evals.xlsx]Sheet1'!$F$61:$F$64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6620032"/>
        <c:axId val="106621568"/>
      </c:barChart>
      <c:catAx>
        <c:axId val="10662003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6621568"/>
        <c:crosses val="autoZero"/>
        <c:auto val="1"/>
        <c:lblAlgn val="ctr"/>
        <c:lblOffset val="100"/>
        <c:noMultiLvlLbl val="0"/>
      </c:catAx>
      <c:valAx>
        <c:axId val="106621568"/>
        <c:scaling>
          <c:orientation val="minMax"/>
        </c:scaling>
        <c:delete val="1"/>
        <c:axPos val="b"/>
        <c:majorGridlines/>
        <c:numFmt formatCode="0%" sourceLinked="1"/>
        <c:majorTickMark val="out"/>
        <c:minorTickMark val="none"/>
        <c:tickLblPos val="nextTo"/>
        <c:crossAx val="106620032"/>
        <c:crosses val="autoZero"/>
        <c:crossBetween val="between"/>
        <c:majorUnit val="0.1"/>
      </c:valAx>
      <c:spPr>
        <a:solidFill>
          <a:schemeClr val="bg2"/>
        </a:solidFill>
      </c:spPr>
    </c:plotArea>
    <c:plotVisOnly val="1"/>
    <c:dispBlanksAs val="gap"/>
    <c:showDLblsOverMax val="0"/>
  </c:chart>
  <c:spPr>
    <a:solidFill>
      <a:schemeClr val="bg1">
        <a:lumMod val="40000"/>
        <a:lumOff val="60000"/>
      </a:schemeClr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2611865704287002"/>
          <c:y val="7.7100369039005801E-2"/>
          <c:w val="0.639110564304462"/>
          <c:h val="0.5184660908908870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[2]Sheet1!$B$84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cat>
            <c:strRef>
              <c:f>[2]Sheet1!$A$85:$A$88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[2]Sheet1!$B$85:$B$88</c:f>
              <c:numCache>
                <c:formatCode>0%</c:formatCode>
                <c:ptCount val="4"/>
                <c:pt idx="0">
                  <c:v>0.3</c:v>
                </c:pt>
                <c:pt idx="1">
                  <c:v>0.2</c:v>
                </c:pt>
                <c:pt idx="2">
                  <c:v>0.2</c:v>
                </c:pt>
                <c:pt idx="3">
                  <c:v>0.3</c:v>
                </c:pt>
              </c:numCache>
            </c:numRef>
          </c:val>
        </c:ser>
        <c:ser>
          <c:idx val="1"/>
          <c:order val="1"/>
          <c:tx>
            <c:strRef>
              <c:f>[2]Sheet1!$C$84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3366FF">
                <a:alpha val="80000"/>
              </a:srgbClr>
            </a:solidFill>
          </c:spPr>
          <c:invertIfNegative val="0"/>
          <c:cat>
            <c:strRef>
              <c:f>[2]Sheet1!$A$85:$A$88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[2]Sheet1!$C$85:$C$88</c:f>
              <c:numCache>
                <c:formatCode>0%</c:formatCode>
                <c:ptCount val="4"/>
                <c:pt idx="0">
                  <c:v>0.6</c:v>
                </c:pt>
                <c:pt idx="1">
                  <c:v>0.5</c:v>
                </c:pt>
                <c:pt idx="2">
                  <c:v>0.6</c:v>
                </c:pt>
                <c:pt idx="3">
                  <c:v>0.5</c:v>
                </c:pt>
              </c:numCache>
            </c:numRef>
          </c:val>
        </c:ser>
        <c:ser>
          <c:idx val="2"/>
          <c:order val="2"/>
          <c:tx>
            <c:strRef>
              <c:f>[2]Sheet1!$D$84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rgbClr val="FFFF00">
                <a:alpha val="55000"/>
              </a:srgbClr>
            </a:solidFill>
          </c:spPr>
          <c:invertIfNegative val="0"/>
          <c:cat>
            <c:strRef>
              <c:f>[2]Sheet1!$A$85:$A$88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[2]Sheet1!$D$85:$D$88</c:f>
              <c:numCache>
                <c:formatCode>0%</c:formatCode>
                <c:ptCount val="4"/>
                <c:pt idx="0">
                  <c:v>0.1</c:v>
                </c:pt>
                <c:pt idx="1">
                  <c:v>0.3</c:v>
                </c:pt>
                <c:pt idx="2">
                  <c:v>0.2</c:v>
                </c:pt>
                <c:pt idx="3">
                  <c:v>0.2</c:v>
                </c:pt>
              </c:numCache>
            </c:numRef>
          </c:val>
        </c:ser>
        <c:ser>
          <c:idx val="3"/>
          <c:order val="3"/>
          <c:tx>
            <c:strRef>
              <c:f>[2]Sheet1!$E$84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rgbClr val="FF0000">
                <a:alpha val="80000"/>
              </a:srgbClr>
            </a:solidFill>
          </c:spPr>
          <c:invertIfNegative val="0"/>
          <c:cat>
            <c:strRef>
              <c:f>[2]Sheet1!$A$85:$A$88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[2]Sheet1!$E$85:$E$88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4"/>
          <c:order val="4"/>
          <c:tx>
            <c:strRef>
              <c:f>[2]Sheet1!$F$84</c:f>
              <c:strCache>
                <c:ptCount val="1"/>
                <c:pt idx="0">
                  <c:v>strongly disagree</c:v>
                </c:pt>
              </c:strCache>
            </c:strRef>
          </c:tx>
          <c:invertIfNegative val="0"/>
          <c:cat>
            <c:strRef>
              <c:f>[2]Sheet1!$A$85:$A$88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[2]Sheet1!$F$85:$F$88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5448192"/>
        <c:axId val="45462272"/>
      </c:barChart>
      <c:catAx>
        <c:axId val="4544819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45462272"/>
        <c:crosses val="autoZero"/>
        <c:auto val="1"/>
        <c:lblAlgn val="ctr"/>
        <c:lblOffset val="100"/>
        <c:noMultiLvlLbl val="0"/>
      </c:catAx>
      <c:valAx>
        <c:axId val="45462272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45448192"/>
        <c:crosses val="autoZero"/>
        <c:crossBetween val="between"/>
        <c:majorUnit val="0.1"/>
      </c:valAx>
      <c:spPr>
        <a:solidFill>
          <a:schemeClr val="bg2"/>
        </a:solidFill>
      </c:spPr>
    </c:plotArea>
    <c:legend>
      <c:legendPos val="b"/>
      <c:overlay val="0"/>
      <c:spPr>
        <a:noFill/>
        <a:ln>
          <a:solidFill>
            <a:schemeClr val="tx1"/>
          </a:solidFill>
        </a:ln>
      </c:spPr>
      <c:txPr>
        <a:bodyPr/>
        <a:lstStyle/>
        <a:p>
          <a:pPr algn="r">
            <a:defRPr/>
          </a:pPr>
          <a:endParaRPr lang="en-US"/>
        </a:p>
      </c:txPr>
    </c:legend>
    <c:plotVisOnly val="1"/>
    <c:dispBlanksAs val="gap"/>
    <c:showDLblsOverMax val="0"/>
  </c:chart>
  <c:spPr>
    <a:solidFill>
      <a:schemeClr val="bg1">
        <a:lumMod val="40000"/>
        <a:lumOff val="60000"/>
      </a:schemeClr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2611865704287002"/>
          <c:y val="3.08663592698394E-2"/>
          <c:w val="0.64001520122484701"/>
          <c:h val="0.9661070561220780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'[powerpoint chart data.xlsx]Sheet1'!$B$77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cat>
            <c:strRef>
              <c:f>'[powerpoint chart data.xlsx]Sheet1'!$A$78:$A$81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'[powerpoint chart data.xlsx]Sheet1'!$B$78:$B$81</c:f>
              <c:numCache>
                <c:formatCode>0%</c:formatCode>
                <c:ptCount val="4"/>
                <c:pt idx="0">
                  <c:v>0.5</c:v>
                </c:pt>
                <c:pt idx="1">
                  <c:v>0.5</c:v>
                </c:pt>
                <c:pt idx="2">
                  <c:v>0.33333333333333298</c:v>
                </c:pt>
                <c:pt idx="3">
                  <c:v>0.5</c:v>
                </c:pt>
              </c:numCache>
            </c:numRef>
          </c:val>
        </c:ser>
        <c:ser>
          <c:idx val="1"/>
          <c:order val="1"/>
          <c:tx>
            <c:strRef>
              <c:f>'[powerpoint chart data.xlsx]Sheet1'!$C$77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3366FF">
                <a:alpha val="80000"/>
              </a:srgbClr>
            </a:solidFill>
          </c:spPr>
          <c:invertIfNegative val="0"/>
          <c:cat>
            <c:strRef>
              <c:f>'[powerpoint chart data.xlsx]Sheet1'!$A$78:$A$81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'[powerpoint chart data.xlsx]Sheet1'!$C$78:$C$81</c:f>
              <c:numCache>
                <c:formatCode>0%</c:formatCode>
                <c:ptCount val="4"/>
                <c:pt idx="0">
                  <c:v>0.5</c:v>
                </c:pt>
                <c:pt idx="1">
                  <c:v>0.3</c:v>
                </c:pt>
                <c:pt idx="2">
                  <c:v>0.55555555555555602</c:v>
                </c:pt>
                <c:pt idx="3">
                  <c:v>0.4</c:v>
                </c:pt>
              </c:numCache>
            </c:numRef>
          </c:val>
        </c:ser>
        <c:ser>
          <c:idx val="2"/>
          <c:order val="2"/>
          <c:tx>
            <c:strRef>
              <c:f>'[powerpoint chart data.xlsx]Sheet1'!$D$77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rgbClr val="FFFF00">
                <a:alpha val="55000"/>
              </a:srgbClr>
            </a:solidFill>
          </c:spPr>
          <c:invertIfNegative val="0"/>
          <c:cat>
            <c:strRef>
              <c:f>'[powerpoint chart data.xlsx]Sheet1'!$A$78:$A$81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'[powerpoint chart data.xlsx]Sheet1'!$D$78:$D$81</c:f>
              <c:numCache>
                <c:formatCode>0%</c:formatCode>
                <c:ptCount val="4"/>
                <c:pt idx="0">
                  <c:v>0</c:v>
                </c:pt>
                <c:pt idx="1">
                  <c:v>0.2</c:v>
                </c:pt>
                <c:pt idx="2">
                  <c:v>0.11111111111111099</c:v>
                </c:pt>
                <c:pt idx="3">
                  <c:v>0.1</c:v>
                </c:pt>
              </c:numCache>
            </c:numRef>
          </c:val>
        </c:ser>
        <c:ser>
          <c:idx val="3"/>
          <c:order val="3"/>
          <c:tx>
            <c:strRef>
              <c:f>'[powerpoint chart data.xlsx]Sheet1'!$E$77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rgbClr val="FF0000">
                <a:alpha val="80000"/>
              </a:srgbClr>
            </a:solidFill>
          </c:spPr>
          <c:invertIfNegative val="0"/>
          <c:cat>
            <c:strRef>
              <c:f>'[powerpoint chart data.xlsx]Sheet1'!$A$78:$A$81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'[powerpoint chart data.xlsx]Sheet1'!$E$78:$E$81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4"/>
          <c:order val="4"/>
          <c:tx>
            <c:strRef>
              <c:f>'[powerpoint chart data.xlsx]Sheet1'!$F$77</c:f>
              <c:strCache>
                <c:ptCount val="1"/>
                <c:pt idx="0">
                  <c:v>strongly disagree</c:v>
                </c:pt>
              </c:strCache>
            </c:strRef>
          </c:tx>
          <c:invertIfNegative val="0"/>
          <c:cat>
            <c:strRef>
              <c:f>'[powerpoint chart data.xlsx]Sheet1'!$A$78:$A$81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'[powerpoint chart data.xlsx]Sheet1'!$F$78:$F$81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8739968"/>
        <c:axId val="108741760"/>
      </c:barChart>
      <c:catAx>
        <c:axId val="10873996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8741760"/>
        <c:crosses val="autoZero"/>
        <c:auto val="1"/>
        <c:lblAlgn val="ctr"/>
        <c:lblOffset val="100"/>
        <c:noMultiLvlLbl val="0"/>
      </c:catAx>
      <c:valAx>
        <c:axId val="108741760"/>
        <c:scaling>
          <c:orientation val="minMax"/>
        </c:scaling>
        <c:delete val="1"/>
        <c:axPos val="b"/>
        <c:majorGridlines/>
        <c:numFmt formatCode="0%" sourceLinked="1"/>
        <c:majorTickMark val="out"/>
        <c:minorTickMark val="none"/>
        <c:tickLblPos val="nextTo"/>
        <c:crossAx val="108739968"/>
        <c:crosses val="autoZero"/>
        <c:crossBetween val="between"/>
        <c:majorUnit val="0.1"/>
      </c:valAx>
      <c:spPr>
        <a:solidFill>
          <a:schemeClr val="bg2"/>
        </a:solidFill>
      </c:spPr>
    </c:plotArea>
    <c:plotVisOnly val="1"/>
    <c:dispBlanksAs val="gap"/>
    <c:showDLblsOverMax val="0"/>
  </c:chart>
  <c:spPr>
    <a:solidFill>
      <a:schemeClr val="bg1">
        <a:lumMod val="40000"/>
        <a:lumOff val="60000"/>
      </a:schemeClr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2611865704287002"/>
          <c:y val="7.7100369039005801E-2"/>
          <c:w val="0.63723742344706902"/>
          <c:h val="0.5184660908908870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'[powerpoint chart data.xlsx]Sheet1'!$B$98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cat>
            <c:strRef>
              <c:f>'[powerpoint chart data.xlsx]Sheet1'!$A$99:$A$102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'[powerpoint chart data.xlsx]Sheet1'!$B$99:$B$102</c:f>
              <c:numCache>
                <c:formatCode>0%</c:formatCode>
                <c:ptCount val="4"/>
                <c:pt idx="0">
                  <c:v>0.20833333333333301</c:v>
                </c:pt>
                <c:pt idx="1">
                  <c:v>0.125</c:v>
                </c:pt>
                <c:pt idx="2">
                  <c:v>0.173913043478261</c:v>
                </c:pt>
                <c:pt idx="3">
                  <c:v>8.3333333333333301E-2</c:v>
                </c:pt>
              </c:numCache>
            </c:numRef>
          </c:val>
        </c:ser>
        <c:ser>
          <c:idx val="1"/>
          <c:order val="1"/>
          <c:tx>
            <c:strRef>
              <c:f>'[powerpoint chart data.xlsx]Sheet1'!$C$98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3366FF">
                <a:alpha val="80000"/>
              </a:srgbClr>
            </a:solidFill>
          </c:spPr>
          <c:invertIfNegative val="0"/>
          <c:cat>
            <c:strRef>
              <c:f>'[powerpoint chart data.xlsx]Sheet1'!$A$99:$A$102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'[powerpoint chart data.xlsx]Sheet1'!$C$99:$C$102</c:f>
              <c:numCache>
                <c:formatCode>0%</c:formatCode>
                <c:ptCount val="4"/>
                <c:pt idx="0">
                  <c:v>0.375</c:v>
                </c:pt>
                <c:pt idx="1">
                  <c:v>0.375</c:v>
                </c:pt>
                <c:pt idx="2">
                  <c:v>0.34782608695652201</c:v>
                </c:pt>
                <c:pt idx="3">
                  <c:v>0.33333333333333298</c:v>
                </c:pt>
              </c:numCache>
            </c:numRef>
          </c:val>
        </c:ser>
        <c:ser>
          <c:idx val="2"/>
          <c:order val="2"/>
          <c:tx>
            <c:strRef>
              <c:f>'[powerpoint chart data.xlsx]Sheet1'!$D$98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rgbClr val="FFFF00">
                <a:alpha val="55000"/>
              </a:srgbClr>
            </a:solidFill>
          </c:spPr>
          <c:invertIfNegative val="0"/>
          <c:cat>
            <c:strRef>
              <c:f>'[powerpoint chart data.xlsx]Sheet1'!$A$99:$A$102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'[powerpoint chart data.xlsx]Sheet1'!$D$99:$D$102</c:f>
              <c:numCache>
                <c:formatCode>0%</c:formatCode>
                <c:ptCount val="4"/>
                <c:pt idx="0">
                  <c:v>0.33333333333333298</c:v>
                </c:pt>
                <c:pt idx="1">
                  <c:v>0.375</c:v>
                </c:pt>
                <c:pt idx="2">
                  <c:v>0.39130434782608697</c:v>
                </c:pt>
                <c:pt idx="3">
                  <c:v>0.45833333333333298</c:v>
                </c:pt>
              </c:numCache>
            </c:numRef>
          </c:val>
        </c:ser>
        <c:ser>
          <c:idx val="3"/>
          <c:order val="3"/>
          <c:tx>
            <c:strRef>
              <c:f>'[powerpoint chart data.xlsx]Sheet1'!$E$98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rgbClr val="FF0000">
                <a:alpha val="80000"/>
              </a:srgbClr>
            </a:solidFill>
          </c:spPr>
          <c:invertIfNegative val="0"/>
          <c:cat>
            <c:strRef>
              <c:f>'[powerpoint chart data.xlsx]Sheet1'!$A$99:$A$102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'[powerpoint chart data.xlsx]Sheet1'!$E$99:$E$102</c:f>
              <c:numCache>
                <c:formatCode>0%</c:formatCode>
                <c:ptCount val="4"/>
                <c:pt idx="0">
                  <c:v>4.1666666666666699E-2</c:v>
                </c:pt>
                <c:pt idx="1">
                  <c:v>8.3333333333333301E-2</c:v>
                </c:pt>
                <c:pt idx="2">
                  <c:v>4.3478260869565202E-2</c:v>
                </c:pt>
                <c:pt idx="3">
                  <c:v>8.3333333333333301E-2</c:v>
                </c:pt>
              </c:numCache>
            </c:numRef>
          </c:val>
        </c:ser>
        <c:ser>
          <c:idx val="4"/>
          <c:order val="4"/>
          <c:tx>
            <c:strRef>
              <c:f>'[powerpoint chart data.xlsx]Sheet1'!$F$98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rgbClr val="800000"/>
            </a:solidFill>
          </c:spPr>
          <c:invertIfNegative val="0"/>
          <c:cat>
            <c:strRef>
              <c:f>'[powerpoint chart data.xlsx]Sheet1'!$A$99:$A$102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'[powerpoint chart data.xlsx]Sheet1'!$F$99:$F$102</c:f>
              <c:numCache>
                <c:formatCode>0%</c:formatCode>
                <c:ptCount val="4"/>
                <c:pt idx="0">
                  <c:v>4.1666666666666699E-2</c:v>
                </c:pt>
                <c:pt idx="1">
                  <c:v>4.1666666666666699E-2</c:v>
                </c:pt>
                <c:pt idx="2">
                  <c:v>4.3478260869565202E-2</c:v>
                </c:pt>
                <c:pt idx="3">
                  <c:v>4.1666666666666699E-2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8803584"/>
        <c:axId val="108805120"/>
      </c:barChart>
      <c:catAx>
        <c:axId val="10880358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8805120"/>
        <c:crosses val="autoZero"/>
        <c:auto val="1"/>
        <c:lblAlgn val="ctr"/>
        <c:lblOffset val="100"/>
        <c:noMultiLvlLbl val="0"/>
      </c:catAx>
      <c:valAx>
        <c:axId val="108805120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108803584"/>
        <c:crosses val="autoZero"/>
        <c:crossBetween val="between"/>
        <c:majorUnit val="0.1"/>
      </c:valAx>
      <c:spPr>
        <a:solidFill>
          <a:schemeClr val="bg2"/>
        </a:solidFill>
      </c:spPr>
    </c:plotArea>
    <c:legend>
      <c:legendPos val="b"/>
      <c:overlay val="0"/>
      <c:spPr>
        <a:noFill/>
        <a:ln>
          <a:solidFill>
            <a:schemeClr val="tx1"/>
          </a:solidFill>
        </a:ln>
      </c:spPr>
      <c:txPr>
        <a:bodyPr/>
        <a:lstStyle/>
        <a:p>
          <a:pPr algn="r">
            <a:defRPr/>
          </a:pPr>
          <a:endParaRPr lang="en-US"/>
        </a:p>
      </c:txPr>
    </c:legend>
    <c:plotVisOnly val="1"/>
    <c:dispBlanksAs val="gap"/>
    <c:showDLblsOverMax val="0"/>
  </c:chart>
  <c:spPr>
    <a:solidFill>
      <a:schemeClr val="bg1">
        <a:lumMod val="40000"/>
        <a:lumOff val="60000"/>
      </a:schemeClr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2611865704287002"/>
          <c:y val="3.08663592698394E-2"/>
          <c:w val="0.63445964566929103"/>
          <c:h val="0.9661070561220780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'[powerpoint chart data.xlsx]Sheet1'!$B$91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cat>
            <c:strRef>
              <c:f>'[powerpoint chart data.xlsx]Sheet1'!$A$92:$A$95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'[powerpoint chart data.xlsx]Sheet1'!$B$92:$B$95</c:f>
              <c:numCache>
                <c:formatCode>0%</c:formatCode>
                <c:ptCount val="4"/>
                <c:pt idx="0">
                  <c:v>0.31578947368421001</c:v>
                </c:pt>
                <c:pt idx="1">
                  <c:v>0.42105263157894701</c:v>
                </c:pt>
                <c:pt idx="2">
                  <c:v>0.31578947368421001</c:v>
                </c:pt>
                <c:pt idx="3">
                  <c:v>0.21052631578947401</c:v>
                </c:pt>
              </c:numCache>
            </c:numRef>
          </c:val>
        </c:ser>
        <c:ser>
          <c:idx val="1"/>
          <c:order val="1"/>
          <c:tx>
            <c:strRef>
              <c:f>'[powerpoint chart data.xlsx]Sheet1'!$C$91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3366FF">
                <a:alpha val="80000"/>
              </a:srgbClr>
            </a:solidFill>
          </c:spPr>
          <c:invertIfNegative val="0"/>
          <c:cat>
            <c:strRef>
              <c:f>'[powerpoint chart data.xlsx]Sheet1'!$A$92:$A$95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'[powerpoint chart data.xlsx]Sheet1'!$C$92:$C$95</c:f>
              <c:numCache>
                <c:formatCode>0%</c:formatCode>
                <c:ptCount val="4"/>
                <c:pt idx="0">
                  <c:v>0.42105263157894701</c:v>
                </c:pt>
                <c:pt idx="1">
                  <c:v>0.42105263157894701</c:v>
                </c:pt>
                <c:pt idx="2">
                  <c:v>0.36842105263157898</c:v>
                </c:pt>
                <c:pt idx="3">
                  <c:v>0.52631578947368396</c:v>
                </c:pt>
              </c:numCache>
            </c:numRef>
          </c:val>
        </c:ser>
        <c:ser>
          <c:idx val="2"/>
          <c:order val="2"/>
          <c:tx>
            <c:strRef>
              <c:f>'[powerpoint chart data.xlsx]Sheet1'!$D$91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rgbClr val="FFFF00">
                <a:alpha val="55000"/>
              </a:srgbClr>
            </a:solidFill>
          </c:spPr>
          <c:invertIfNegative val="0"/>
          <c:cat>
            <c:strRef>
              <c:f>'[powerpoint chart data.xlsx]Sheet1'!$A$92:$A$95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'[powerpoint chart data.xlsx]Sheet1'!$D$92:$D$95</c:f>
              <c:numCache>
                <c:formatCode>0%</c:formatCode>
                <c:ptCount val="4"/>
                <c:pt idx="0">
                  <c:v>0.21052631578947401</c:v>
                </c:pt>
                <c:pt idx="1">
                  <c:v>0.105263157894737</c:v>
                </c:pt>
                <c:pt idx="2">
                  <c:v>0.26315789473684198</c:v>
                </c:pt>
                <c:pt idx="3">
                  <c:v>0.26315789473684198</c:v>
                </c:pt>
              </c:numCache>
            </c:numRef>
          </c:val>
        </c:ser>
        <c:ser>
          <c:idx val="3"/>
          <c:order val="3"/>
          <c:tx>
            <c:strRef>
              <c:f>'[powerpoint chart data.xlsx]Sheet1'!$E$91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rgbClr val="FF0000">
                <a:alpha val="80000"/>
              </a:srgbClr>
            </a:solidFill>
          </c:spPr>
          <c:invertIfNegative val="0"/>
          <c:cat>
            <c:strRef>
              <c:f>'[powerpoint chart data.xlsx]Sheet1'!$A$92:$A$95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'[powerpoint chart data.xlsx]Sheet1'!$E$92:$E$95</c:f>
              <c:numCache>
                <c:formatCode>0%</c:formatCode>
                <c:ptCount val="4"/>
                <c:pt idx="0">
                  <c:v>5.2631578947368397E-2</c:v>
                </c:pt>
                <c:pt idx="1">
                  <c:v>5.2631578947368397E-2</c:v>
                </c:pt>
                <c:pt idx="2">
                  <c:v>5.2631578947368397E-2</c:v>
                </c:pt>
                <c:pt idx="3">
                  <c:v>0</c:v>
                </c:pt>
              </c:numCache>
            </c:numRef>
          </c:val>
        </c:ser>
        <c:ser>
          <c:idx val="4"/>
          <c:order val="4"/>
          <c:tx>
            <c:strRef>
              <c:f>'[powerpoint chart data.xlsx]Sheet1'!$F$91</c:f>
              <c:strCache>
                <c:ptCount val="1"/>
                <c:pt idx="0">
                  <c:v>strongly disagree</c:v>
                </c:pt>
              </c:strCache>
            </c:strRef>
          </c:tx>
          <c:invertIfNegative val="0"/>
          <c:cat>
            <c:strRef>
              <c:f>'[powerpoint chart data.xlsx]Sheet1'!$A$92:$A$95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'[powerpoint chart data.xlsx]Sheet1'!$F$92:$F$95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8828544"/>
        <c:axId val="108830080"/>
      </c:barChart>
      <c:catAx>
        <c:axId val="10882854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8830080"/>
        <c:crosses val="autoZero"/>
        <c:auto val="1"/>
        <c:lblAlgn val="ctr"/>
        <c:lblOffset val="100"/>
        <c:noMultiLvlLbl val="0"/>
      </c:catAx>
      <c:valAx>
        <c:axId val="108830080"/>
        <c:scaling>
          <c:orientation val="minMax"/>
        </c:scaling>
        <c:delete val="1"/>
        <c:axPos val="b"/>
        <c:majorGridlines/>
        <c:numFmt formatCode="0%" sourceLinked="1"/>
        <c:majorTickMark val="out"/>
        <c:minorTickMark val="none"/>
        <c:tickLblPos val="nextTo"/>
        <c:crossAx val="108828544"/>
        <c:crosses val="autoZero"/>
        <c:crossBetween val="between"/>
        <c:majorUnit val="0.1"/>
      </c:valAx>
      <c:spPr>
        <a:solidFill>
          <a:schemeClr val="bg2"/>
        </a:solidFill>
      </c:spPr>
    </c:plotArea>
    <c:plotVisOnly val="1"/>
    <c:dispBlanksAs val="gap"/>
    <c:showDLblsOverMax val="0"/>
  </c:chart>
  <c:spPr>
    <a:solidFill>
      <a:schemeClr val="bg1">
        <a:lumMod val="40000"/>
        <a:lumOff val="60000"/>
      </a:schemeClr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2611865704287002"/>
          <c:y val="3.08663592698394E-2"/>
          <c:w val="0.63029297900262504"/>
          <c:h val="0.73260143752832296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'[powerpoint chart data.xlsx]Sheet1'!$B$8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cat>
            <c:strRef>
              <c:f>'[powerpoint chart data.xlsx]Sheet1'!$A$9:$A$15</c:f>
              <c:strCache>
                <c:ptCount val="7"/>
                <c:pt idx="0">
                  <c:v>Understanding of LA &amp; Agency Mission</c:v>
                </c:pt>
                <c:pt idx="1">
                  <c:v>Identified Strategies and Action Steps</c:v>
                </c:pt>
                <c:pt idx="2">
                  <c:v>Know Who to Contact for TA</c:v>
                </c:pt>
                <c:pt idx="3">
                  <c:v>Roundtable Discussions Enhanced Thinking</c:v>
                </c:pt>
                <c:pt idx="4">
                  <c:v>The Speakers Enhanced My Thinking</c:v>
                </c:pt>
                <c:pt idx="5">
                  <c:v>Will Use Knowledge, Skills, and Networks</c:v>
                </c:pt>
                <c:pt idx="6">
                  <c:v>Connected With Colleagues</c:v>
                </c:pt>
              </c:strCache>
            </c:strRef>
          </c:cat>
          <c:val>
            <c:numRef>
              <c:f>'[powerpoint chart data.xlsx]Sheet1'!$B$9:$B$15</c:f>
              <c:numCache>
                <c:formatCode>0%</c:formatCode>
                <c:ptCount val="7"/>
                <c:pt idx="0">
                  <c:v>0.359649122807017</c:v>
                </c:pt>
                <c:pt idx="1">
                  <c:v>0.30434782608695599</c:v>
                </c:pt>
                <c:pt idx="2">
                  <c:v>0.34513274336283201</c:v>
                </c:pt>
                <c:pt idx="3">
                  <c:v>0.36206896551724099</c:v>
                </c:pt>
                <c:pt idx="4">
                  <c:v>0.394736842105263</c:v>
                </c:pt>
                <c:pt idx="5">
                  <c:v>0.49549549549549499</c:v>
                </c:pt>
                <c:pt idx="6">
                  <c:v>0.573913043478261</c:v>
                </c:pt>
              </c:numCache>
            </c:numRef>
          </c:val>
        </c:ser>
        <c:ser>
          <c:idx val="1"/>
          <c:order val="1"/>
          <c:tx>
            <c:strRef>
              <c:f>'[powerpoint chart data.xlsx]Sheet1'!$C$8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3366FF">
                <a:alpha val="80000"/>
              </a:srgbClr>
            </a:solidFill>
          </c:spPr>
          <c:invertIfNegative val="0"/>
          <c:cat>
            <c:strRef>
              <c:f>'[powerpoint chart data.xlsx]Sheet1'!$A$9:$A$15</c:f>
              <c:strCache>
                <c:ptCount val="7"/>
                <c:pt idx="0">
                  <c:v>Understanding of LA &amp; Agency Mission</c:v>
                </c:pt>
                <c:pt idx="1">
                  <c:v>Identified Strategies and Action Steps</c:v>
                </c:pt>
                <c:pt idx="2">
                  <c:v>Know Who to Contact for TA</c:v>
                </c:pt>
                <c:pt idx="3">
                  <c:v>Roundtable Discussions Enhanced Thinking</c:v>
                </c:pt>
                <c:pt idx="4">
                  <c:v>The Speakers Enhanced My Thinking</c:v>
                </c:pt>
                <c:pt idx="5">
                  <c:v>Will Use Knowledge, Skills, and Networks</c:v>
                </c:pt>
                <c:pt idx="6">
                  <c:v>Connected With Colleagues</c:v>
                </c:pt>
              </c:strCache>
            </c:strRef>
          </c:cat>
          <c:val>
            <c:numRef>
              <c:f>'[powerpoint chart data.xlsx]Sheet1'!$C$9:$C$15</c:f>
              <c:numCache>
                <c:formatCode>0%</c:formatCode>
                <c:ptCount val="7"/>
                <c:pt idx="0">
                  <c:v>0.27192982456140402</c:v>
                </c:pt>
                <c:pt idx="1">
                  <c:v>0.356521739130435</c:v>
                </c:pt>
                <c:pt idx="2">
                  <c:v>0.35398230088495602</c:v>
                </c:pt>
                <c:pt idx="3">
                  <c:v>0.35344827586206901</c:v>
                </c:pt>
                <c:pt idx="4">
                  <c:v>0.36842105263157898</c:v>
                </c:pt>
                <c:pt idx="5">
                  <c:v>0.30630630630630601</c:v>
                </c:pt>
                <c:pt idx="6">
                  <c:v>0.28695652173913</c:v>
                </c:pt>
              </c:numCache>
            </c:numRef>
          </c:val>
        </c:ser>
        <c:ser>
          <c:idx val="2"/>
          <c:order val="2"/>
          <c:tx>
            <c:strRef>
              <c:f>'[powerpoint chart data.xlsx]Sheet1'!$D$8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rgbClr val="FFFF00">
                <a:alpha val="55000"/>
              </a:srgbClr>
            </a:solidFill>
          </c:spPr>
          <c:invertIfNegative val="0"/>
          <c:cat>
            <c:strRef>
              <c:f>'[powerpoint chart data.xlsx]Sheet1'!$A$9:$A$15</c:f>
              <c:strCache>
                <c:ptCount val="7"/>
                <c:pt idx="0">
                  <c:v>Understanding of LA &amp; Agency Mission</c:v>
                </c:pt>
                <c:pt idx="1">
                  <c:v>Identified Strategies and Action Steps</c:v>
                </c:pt>
                <c:pt idx="2">
                  <c:v>Know Who to Contact for TA</c:v>
                </c:pt>
                <c:pt idx="3">
                  <c:v>Roundtable Discussions Enhanced Thinking</c:v>
                </c:pt>
                <c:pt idx="4">
                  <c:v>The Speakers Enhanced My Thinking</c:v>
                </c:pt>
                <c:pt idx="5">
                  <c:v>Will Use Knowledge, Skills, and Networks</c:v>
                </c:pt>
                <c:pt idx="6">
                  <c:v>Connected With Colleagues</c:v>
                </c:pt>
              </c:strCache>
            </c:strRef>
          </c:cat>
          <c:val>
            <c:numRef>
              <c:f>'[powerpoint chart data.xlsx]Sheet1'!$D$9:$D$15</c:f>
              <c:numCache>
                <c:formatCode>0%</c:formatCode>
                <c:ptCount val="7"/>
                <c:pt idx="0">
                  <c:v>0.30701754385964902</c:v>
                </c:pt>
                <c:pt idx="1">
                  <c:v>0.24347826086956501</c:v>
                </c:pt>
                <c:pt idx="2">
                  <c:v>0.17699115044247801</c:v>
                </c:pt>
                <c:pt idx="3">
                  <c:v>0.18965517241379301</c:v>
                </c:pt>
                <c:pt idx="4">
                  <c:v>0.16666666666666699</c:v>
                </c:pt>
                <c:pt idx="5">
                  <c:v>0.153153153153153</c:v>
                </c:pt>
                <c:pt idx="6">
                  <c:v>9.5652173913043495E-2</c:v>
                </c:pt>
              </c:numCache>
            </c:numRef>
          </c:val>
        </c:ser>
        <c:ser>
          <c:idx val="3"/>
          <c:order val="3"/>
          <c:tx>
            <c:strRef>
              <c:f>'[powerpoint chart data.xlsx]Sheet1'!$E$8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rgbClr val="FF0000">
                <a:alpha val="80000"/>
              </a:srgbClr>
            </a:solidFill>
          </c:spPr>
          <c:invertIfNegative val="0"/>
          <c:cat>
            <c:strRef>
              <c:f>'[powerpoint chart data.xlsx]Sheet1'!$A$9:$A$15</c:f>
              <c:strCache>
                <c:ptCount val="7"/>
                <c:pt idx="0">
                  <c:v>Understanding of LA &amp; Agency Mission</c:v>
                </c:pt>
                <c:pt idx="1">
                  <c:v>Identified Strategies and Action Steps</c:v>
                </c:pt>
                <c:pt idx="2">
                  <c:v>Know Who to Contact for TA</c:v>
                </c:pt>
                <c:pt idx="3">
                  <c:v>Roundtable Discussions Enhanced Thinking</c:v>
                </c:pt>
                <c:pt idx="4">
                  <c:v>The Speakers Enhanced My Thinking</c:v>
                </c:pt>
                <c:pt idx="5">
                  <c:v>Will Use Knowledge, Skills, and Networks</c:v>
                </c:pt>
                <c:pt idx="6">
                  <c:v>Connected With Colleagues</c:v>
                </c:pt>
              </c:strCache>
            </c:strRef>
          </c:cat>
          <c:val>
            <c:numRef>
              <c:f>'[powerpoint chart data.xlsx]Sheet1'!$E$9:$E$15</c:f>
              <c:numCache>
                <c:formatCode>0%</c:formatCode>
                <c:ptCount val="7"/>
                <c:pt idx="0">
                  <c:v>4.3859649122807001E-2</c:v>
                </c:pt>
                <c:pt idx="1">
                  <c:v>8.6956521739130405E-2</c:v>
                </c:pt>
                <c:pt idx="2">
                  <c:v>8.8495575221238895E-2</c:v>
                </c:pt>
                <c:pt idx="3">
                  <c:v>6.8965517241379296E-2</c:v>
                </c:pt>
                <c:pt idx="4">
                  <c:v>6.14035087719298E-2</c:v>
                </c:pt>
                <c:pt idx="5">
                  <c:v>1.8018018018018001E-2</c:v>
                </c:pt>
                <c:pt idx="6">
                  <c:v>1.7391304347826101E-2</c:v>
                </c:pt>
              </c:numCache>
            </c:numRef>
          </c:val>
        </c:ser>
        <c:ser>
          <c:idx val="4"/>
          <c:order val="4"/>
          <c:tx>
            <c:strRef>
              <c:f>'[powerpoint chart data.xlsx]Sheet1'!$F$8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rgbClr val="800000"/>
            </a:solidFill>
          </c:spPr>
          <c:invertIfNegative val="0"/>
          <c:cat>
            <c:strRef>
              <c:f>'[powerpoint chart data.xlsx]Sheet1'!$A$9:$A$15</c:f>
              <c:strCache>
                <c:ptCount val="7"/>
                <c:pt idx="0">
                  <c:v>Understanding of LA &amp; Agency Mission</c:v>
                </c:pt>
                <c:pt idx="1">
                  <c:v>Identified Strategies and Action Steps</c:v>
                </c:pt>
                <c:pt idx="2">
                  <c:v>Know Who to Contact for TA</c:v>
                </c:pt>
                <c:pt idx="3">
                  <c:v>Roundtable Discussions Enhanced Thinking</c:v>
                </c:pt>
                <c:pt idx="4">
                  <c:v>The Speakers Enhanced My Thinking</c:v>
                </c:pt>
                <c:pt idx="5">
                  <c:v>Will Use Knowledge, Skills, and Networks</c:v>
                </c:pt>
                <c:pt idx="6">
                  <c:v>Connected With Colleagues</c:v>
                </c:pt>
              </c:strCache>
            </c:strRef>
          </c:cat>
          <c:val>
            <c:numRef>
              <c:f>'[powerpoint chart data.xlsx]Sheet1'!$F$9:$F$15</c:f>
              <c:numCache>
                <c:formatCode>0%</c:formatCode>
                <c:ptCount val="7"/>
                <c:pt idx="0">
                  <c:v>1.7543859649122799E-2</c:v>
                </c:pt>
                <c:pt idx="1">
                  <c:v>8.6956521739130401E-3</c:v>
                </c:pt>
                <c:pt idx="2">
                  <c:v>3.5398230088495602E-2</c:v>
                </c:pt>
                <c:pt idx="3">
                  <c:v>2.5862068965517199E-2</c:v>
                </c:pt>
                <c:pt idx="4">
                  <c:v>8.7719298245613996E-3</c:v>
                </c:pt>
                <c:pt idx="5">
                  <c:v>2.7027027027027001E-2</c:v>
                </c:pt>
                <c:pt idx="6">
                  <c:v>2.6086956521739101E-2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5371520"/>
        <c:axId val="85373312"/>
      </c:barChart>
      <c:catAx>
        <c:axId val="8537152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5373312"/>
        <c:crosses val="autoZero"/>
        <c:auto val="1"/>
        <c:lblAlgn val="ctr"/>
        <c:lblOffset val="100"/>
        <c:noMultiLvlLbl val="0"/>
      </c:catAx>
      <c:valAx>
        <c:axId val="85373312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85371520"/>
        <c:crosses val="autoZero"/>
        <c:crossBetween val="between"/>
        <c:majorUnit val="0.1"/>
      </c:valAx>
      <c:spPr>
        <a:solidFill>
          <a:schemeClr val="bg2"/>
        </a:solidFill>
      </c:spPr>
    </c:plotArea>
    <c:legend>
      <c:legendPos val="b"/>
      <c:layout/>
      <c:overlay val="0"/>
      <c:spPr>
        <a:noFill/>
        <a:ln>
          <a:solidFill>
            <a:schemeClr val="tx1"/>
          </a:solidFill>
        </a:ln>
      </c:spPr>
      <c:txPr>
        <a:bodyPr/>
        <a:lstStyle/>
        <a:p>
          <a:pPr algn="r">
            <a:defRPr/>
          </a:pPr>
          <a:endParaRPr lang="en-US"/>
        </a:p>
      </c:txPr>
    </c:legend>
    <c:plotVisOnly val="1"/>
    <c:dispBlanksAs val="gap"/>
    <c:showDLblsOverMax val="0"/>
  </c:chart>
  <c:spPr>
    <a:solidFill>
      <a:schemeClr val="bg1">
        <a:lumMod val="40000"/>
        <a:lumOff val="60000"/>
      </a:schemeClr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2611865704287002"/>
          <c:y val="7.7100369039005801E-2"/>
          <c:w val="0.62751520122484705"/>
          <c:h val="0.5184660908908870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[2]Sheet1!$B$25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cat>
            <c:strRef>
              <c:f>[2]Sheet1!$A$26:$A$29</c:f>
              <c:strCache>
                <c:ptCount val="4"/>
                <c:pt idx="0">
                  <c:v>Learned New Skills to Move LA Forward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Productive Use of Time</c:v>
                </c:pt>
              </c:strCache>
            </c:strRef>
          </c:cat>
          <c:val>
            <c:numRef>
              <c:f>[2]Sheet1!$B$26:$B$29</c:f>
              <c:numCache>
                <c:formatCode>0%</c:formatCode>
                <c:ptCount val="4"/>
                <c:pt idx="0">
                  <c:v>0.375</c:v>
                </c:pt>
                <c:pt idx="1">
                  <c:v>0.40625</c:v>
                </c:pt>
                <c:pt idx="2">
                  <c:v>0.37096774193548399</c:v>
                </c:pt>
                <c:pt idx="3">
                  <c:v>0.453125</c:v>
                </c:pt>
              </c:numCache>
            </c:numRef>
          </c:val>
        </c:ser>
        <c:ser>
          <c:idx val="1"/>
          <c:order val="1"/>
          <c:tx>
            <c:strRef>
              <c:f>[2]Sheet1!$C$25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3366FF">
                <a:alpha val="80000"/>
              </a:srgbClr>
            </a:solidFill>
          </c:spPr>
          <c:invertIfNegative val="0"/>
          <c:cat>
            <c:strRef>
              <c:f>[2]Sheet1!$A$26:$A$29</c:f>
              <c:strCache>
                <c:ptCount val="4"/>
                <c:pt idx="0">
                  <c:v>Learned New Skills to Move LA Forward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Productive Use of Time</c:v>
                </c:pt>
              </c:strCache>
            </c:strRef>
          </c:cat>
          <c:val>
            <c:numRef>
              <c:f>[2]Sheet1!$C$26:$C$29</c:f>
              <c:numCache>
                <c:formatCode>0%</c:formatCode>
                <c:ptCount val="4"/>
                <c:pt idx="0">
                  <c:v>0.28125</c:v>
                </c:pt>
                <c:pt idx="1">
                  <c:v>0.296875</c:v>
                </c:pt>
                <c:pt idx="2">
                  <c:v>0.33870967741935498</c:v>
                </c:pt>
                <c:pt idx="3">
                  <c:v>0.3125</c:v>
                </c:pt>
              </c:numCache>
            </c:numRef>
          </c:val>
        </c:ser>
        <c:ser>
          <c:idx val="2"/>
          <c:order val="2"/>
          <c:tx>
            <c:strRef>
              <c:f>[2]Sheet1!$D$25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rgbClr val="FFFF00">
                <a:alpha val="55000"/>
              </a:srgbClr>
            </a:solidFill>
          </c:spPr>
          <c:invertIfNegative val="0"/>
          <c:cat>
            <c:strRef>
              <c:f>[2]Sheet1!$A$26:$A$29</c:f>
              <c:strCache>
                <c:ptCount val="4"/>
                <c:pt idx="0">
                  <c:v>Learned New Skills to Move LA Forward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Productive Use of Time</c:v>
                </c:pt>
              </c:strCache>
            </c:strRef>
          </c:cat>
          <c:val>
            <c:numRef>
              <c:f>[2]Sheet1!$D$26:$D$29</c:f>
              <c:numCache>
                <c:formatCode>0%</c:formatCode>
                <c:ptCount val="4"/>
                <c:pt idx="0">
                  <c:v>0.28125</c:v>
                </c:pt>
                <c:pt idx="1">
                  <c:v>0.25</c:v>
                </c:pt>
                <c:pt idx="2">
                  <c:v>0.241935483870968</c:v>
                </c:pt>
                <c:pt idx="3">
                  <c:v>0.1875</c:v>
                </c:pt>
              </c:numCache>
            </c:numRef>
          </c:val>
        </c:ser>
        <c:ser>
          <c:idx val="3"/>
          <c:order val="3"/>
          <c:tx>
            <c:strRef>
              <c:f>[2]Sheet1!$E$25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rgbClr val="FF0000">
                <a:alpha val="80000"/>
              </a:srgbClr>
            </a:solidFill>
          </c:spPr>
          <c:invertIfNegative val="0"/>
          <c:cat>
            <c:strRef>
              <c:f>[2]Sheet1!$A$26:$A$29</c:f>
              <c:strCache>
                <c:ptCount val="4"/>
                <c:pt idx="0">
                  <c:v>Learned New Skills to Move LA Forward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Productive Use of Time</c:v>
                </c:pt>
              </c:strCache>
            </c:strRef>
          </c:cat>
          <c:val>
            <c:numRef>
              <c:f>[2]Sheet1!$E$26:$E$29</c:f>
              <c:numCache>
                <c:formatCode>0%</c:formatCode>
                <c:ptCount val="4"/>
                <c:pt idx="0">
                  <c:v>4.6875E-2</c:v>
                </c:pt>
                <c:pt idx="1">
                  <c:v>3.125E-2</c:v>
                </c:pt>
                <c:pt idx="2">
                  <c:v>3.2258064516128997E-2</c:v>
                </c:pt>
                <c:pt idx="3">
                  <c:v>3.125E-2</c:v>
                </c:pt>
              </c:numCache>
            </c:numRef>
          </c:val>
        </c:ser>
        <c:ser>
          <c:idx val="4"/>
          <c:order val="4"/>
          <c:tx>
            <c:strRef>
              <c:f>[2]Sheet1!$F$25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rgbClr val="800000"/>
            </a:solidFill>
          </c:spPr>
          <c:invertIfNegative val="0"/>
          <c:cat>
            <c:strRef>
              <c:f>[2]Sheet1!$A$26:$A$29</c:f>
              <c:strCache>
                <c:ptCount val="4"/>
                <c:pt idx="0">
                  <c:v>Learned New Skills to Move LA Forward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Productive Use of Time</c:v>
                </c:pt>
              </c:strCache>
            </c:strRef>
          </c:cat>
          <c:val>
            <c:numRef>
              <c:f>[2]Sheet1!$F$26:$F$29</c:f>
              <c:numCache>
                <c:formatCode>0%</c:formatCode>
                <c:ptCount val="4"/>
                <c:pt idx="0">
                  <c:v>1.5625E-2</c:v>
                </c:pt>
                <c:pt idx="1">
                  <c:v>1.5625E-2</c:v>
                </c:pt>
                <c:pt idx="2">
                  <c:v>1.6129032258064498E-2</c:v>
                </c:pt>
                <c:pt idx="3">
                  <c:v>1.5625E-2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4924160"/>
        <c:axId val="94930048"/>
      </c:barChart>
      <c:catAx>
        <c:axId val="9492416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94930048"/>
        <c:crosses val="autoZero"/>
        <c:auto val="1"/>
        <c:lblAlgn val="ctr"/>
        <c:lblOffset val="100"/>
        <c:noMultiLvlLbl val="0"/>
      </c:catAx>
      <c:valAx>
        <c:axId val="94930048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94924160"/>
        <c:crosses val="autoZero"/>
        <c:crossBetween val="between"/>
        <c:majorUnit val="0.1"/>
      </c:valAx>
      <c:spPr>
        <a:solidFill>
          <a:schemeClr val="bg2"/>
        </a:solidFill>
      </c:spPr>
    </c:plotArea>
    <c:legend>
      <c:legendPos val="b"/>
      <c:overlay val="0"/>
      <c:spPr>
        <a:noFill/>
        <a:ln>
          <a:solidFill>
            <a:schemeClr val="tx1"/>
          </a:solidFill>
        </a:ln>
      </c:spPr>
      <c:txPr>
        <a:bodyPr/>
        <a:lstStyle/>
        <a:p>
          <a:pPr algn="r">
            <a:defRPr/>
          </a:pPr>
          <a:endParaRPr lang="en-US"/>
        </a:p>
      </c:txPr>
    </c:legend>
    <c:plotVisOnly val="1"/>
    <c:dispBlanksAs val="gap"/>
    <c:showDLblsOverMax val="0"/>
  </c:chart>
  <c:spPr>
    <a:solidFill>
      <a:schemeClr val="bg1">
        <a:lumMod val="40000"/>
        <a:lumOff val="60000"/>
      </a:schemeClr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2611865704287002"/>
          <c:y val="3.08663592698394E-2"/>
          <c:w val="0.62751520122484705"/>
          <c:h val="0.9661070561220780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[1]Sheet1!$B$18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cat>
            <c:strRef>
              <c:f>[1]Sheet1!$A$19:$A$22</c:f>
              <c:strCache>
                <c:ptCount val="4"/>
                <c:pt idx="0">
                  <c:v>Helped Refine Action Plan</c:v>
                </c:pt>
                <c:pt idx="1">
                  <c:v>Connected with Colleagues</c:v>
                </c:pt>
                <c:pt idx="2">
                  <c:v>Learned New Skills to Move LA Forward</c:v>
                </c:pt>
                <c:pt idx="3">
                  <c:v>Productive Use of Time</c:v>
                </c:pt>
              </c:strCache>
            </c:strRef>
          </c:cat>
          <c:val>
            <c:numRef>
              <c:f>[1]Sheet1!$B$19:$B$22</c:f>
              <c:numCache>
                <c:formatCode>0%</c:formatCode>
                <c:ptCount val="4"/>
                <c:pt idx="0">
                  <c:v>0.391891891891892</c:v>
                </c:pt>
                <c:pt idx="1">
                  <c:v>0.44736842105263203</c:v>
                </c:pt>
                <c:pt idx="2">
                  <c:v>0.42105263157894701</c:v>
                </c:pt>
                <c:pt idx="3">
                  <c:v>0.48684210526315802</c:v>
                </c:pt>
              </c:numCache>
            </c:numRef>
          </c:val>
        </c:ser>
        <c:ser>
          <c:idx val="1"/>
          <c:order val="1"/>
          <c:tx>
            <c:strRef>
              <c:f>[1]Sheet1!$C$18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3366FF">
                <a:alpha val="80000"/>
              </a:srgbClr>
            </a:solidFill>
          </c:spPr>
          <c:invertIfNegative val="0"/>
          <c:cat>
            <c:strRef>
              <c:f>[1]Sheet1!$A$19:$A$22</c:f>
              <c:strCache>
                <c:ptCount val="4"/>
                <c:pt idx="0">
                  <c:v>Helped Refine Action Plan</c:v>
                </c:pt>
                <c:pt idx="1">
                  <c:v>Connected with Colleagues</c:v>
                </c:pt>
                <c:pt idx="2">
                  <c:v>Learned New Skills to Move LA Forward</c:v>
                </c:pt>
                <c:pt idx="3">
                  <c:v>Productive Use of Time</c:v>
                </c:pt>
              </c:strCache>
            </c:strRef>
          </c:cat>
          <c:val>
            <c:numRef>
              <c:f>[1]Sheet1!$C$19:$C$22</c:f>
              <c:numCache>
                <c:formatCode>0%</c:formatCode>
                <c:ptCount val="4"/>
                <c:pt idx="0">
                  <c:v>0.37837837837837801</c:v>
                </c:pt>
                <c:pt idx="1">
                  <c:v>0.355263157894737</c:v>
                </c:pt>
                <c:pt idx="2">
                  <c:v>0.394736842105263</c:v>
                </c:pt>
                <c:pt idx="3">
                  <c:v>0.34210526315789502</c:v>
                </c:pt>
              </c:numCache>
            </c:numRef>
          </c:val>
        </c:ser>
        <c:ser>
          <c:idx val="2"/>
          <c:order val="2"/>
          <c:tx>
            <c:strRef>
              <c:f>[1]Sheet1!$D$18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rgbClr val="FFFF00">
                <a:alpha val="55000"/>
              </a:srgbClr>
            </a:solidFill>
          </c:spPr>
          <c:invertIfNegative val="0"/>
          <c:cat>
            <c:strRef>
              <c:f>[1]Sheet1!$A$19:$A$22</c:f>
              <c:strCache>
                <c:ptCount val="4"/>
                <c:pt idx="0">
                  <c:v>Helped Refine Action Plan</c:v>
                </c:pt>
                <c:pt idx="1">
                  <c:v>Connected with Colleagues</c:v>
                </c:pt>
                <c:pt idx="2">
                  <c:v>Learned New Skills to Move LA Forward</c:v>
                </c:pt>
                <c:pt idx="3">
                  <c:v>Productive Use of Time</c:v>
                </c:pt>
              </c:strCache>
            </c:strRef>
          </c:cat>
          <c:val>
            <c:numRef>
              <c:f>[1]Sheet1!$D$19:$D$22</c:f>
              <c:numCache>
                <c:formatCode>0%</c:formatCode>
                <c:ptCount val="4"/>
                <c:pt idx="0">
                  <c:v>0.17567567567567599</c:v>
                </c:pt>
                <c:pt idx="1">
                  <c:v>0.144736842105263</c:v>
                </c:pt>
                <c:pt idx="2">
                  <c:v>0.157894736842105</c:v>
                </c:pt>
                <c:pt idx="3">
                  <c:v>0.118421052631579</c:v>
                </c:pt>
              </c:numCache>
            </c:numRef>
          </c:val>
        </c:ser>
        <c:ser>
          <c:idx val="3"/>
          <c:order val="3"/>
          <c:tx>
            <c:strRef>
              <c:f>[1]Sheet1!$E$18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rgbClr val="FF0000">
                <a:alpha val="80000"/>
              </a:srgbClr>
            </a:solidFill>
          </c:spPr>
          <c:invertIfNegative val="0"/>
          <c:cat>
            <c:strRef>
              <c:f>[1]Sheet1!$A$19:$A$22</c:f>
              <c:strCache>
                <c:ptCount val="4"/>
                <c:pt idx="0">
                  <c:v>Helped Refine Action Plan</c:v>
                </c:pt>
                <c:pt idx="1">
                  <c:v>Connected with Colleagues</c:v>
                </c:pt>
                <c:pt idx="2">
                  <c:v>Learned New Skills to Move LA Forward</c:v>
                </c:pt>
                <c:pt idx="3">
                  <c:v>Productive Use of Time</c:v>
                </c:pt>
              </c:strCache>
            </c:strRef>
          </c:cat>
          <c:val>
            <c:numRef>
              <c:f>[1]Sheet1!$E$19:$E$22</c:f>
              <c:numCache>
                <c:formatCode>0%</c:formatCode>
                <c:ptCount val="4"/>
                <c:pt idx="0">
                  <c:v>5.4054054054054002E-2</c:v>
                </c:pt>
                <c:pt idx="1">
                  <c:v>5.2631578947368397E-2</c:v>
                </c:pt>
                <c:pt idx="2">
                  <c:v>2.6315789473684199E-2</c:v>
                </c:pt>
                <c:pt idx="3">
                  <c:v>5.2631578947368397E-2</c:v>
                </c:pt>
              </c:numCache>
            </c:numRef>
          </c:val>
        </c:ser>
        <c:ser>
          <c:idx val="4"/>
          <c:order val="4"/>
          <c:tx>
            <c:strRef>
              <c:f>[1]Sheet1!$F$18</c:f>
              <c:strCache>
                <c:ptCount val="1"/>
                <c:pt idx="0">
                  <c:v>strongly disagree</c:v>
                </c:pt>
              </c:strCache>
            </c:strRef>
          </c:tx>
          <c:invertIfNegative val="0"/>
          <c:cat>
            <c:strRef>
              <c:f>[1]Sheet1!$A$19:$A$22</c:f>
              <c:strCache>
                <c:ptCount val="4"/>
                <c:pt idx="0">
                  <c:v>Helped Refine Action Plan</c:v>
                </c:pt>
                <c:pt idx="1">
                  <c:v>Connected with Colleagues</c:v>
                </c:pt>
                <c:pt idx="2">
                  <c:v>Learned New Skills to Move LA Forward</c:v>
                </c:pt>
                <c:pt idx="3">
                  <c:v>Productive Use of Time</c:v>
                </c:pt>
              </c:strCache>
            </c:strRef>
          </c:cat>
          <c:val>
            <c:numRef>
              <c:f>[1]Sheet1!$F$19:$F$22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8443264"/>
        <c:axId val="98444800"/>
      </c:barChart>
      <c:catAx>
        <c:axId val="9844326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98444800"/>
        <c:crosses val="autoZero"/>
        <c:auto val="1"/>
        <c:lblAlgn val="ctr"/>
        <c:lblOffset val="100"/>
        <c:noMultiLvlLbl val="0"/>
      </c:catAx>
      <c:valAx>
        <c:axId val="98444800"/>
        <c:scaling>
          <c:orientation val="minMax"/>
        </c:scaling>
        <c:delete val="1"/>
        <c:axPos val="b"/>
        <c:majorGridlines/>
        <c:numFmt formatCode="0%" sourceLinked="1"/>
        <c:majorTickMark val="out"/>
        <c:minorTickMark val="none"/>
        <c:tickLblPos val="nextTo"/>
        <c:crossAx val="98443264"/>
        <c:crosses val="autoZero"/>
        <c:crossBetween val="between"/>
        <c:majorUnit val="0.1"/>
      </c:valAx>
      <c:spPr>
        <a:solidFill>
          <a:schemeClr val="bg2"/>
        </a:solidFill>
      </c:spPr>
    </c:plotArea>
    <c:plotVisOnly val="1"/>
    <c:dispBlanksAs val="gap"/>
    <c:showDLblsOverMax val="0"/>
  </c:chart>
  <c:spPr>
    <a:solidFill>
      <a:schemeClr val="bg1">
        <a:lumMod val="40000"/>
        <a:lumOff val="60000"/>
      </a:schemeClr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2611865704287002"/>
          <c:y val="3.08663592698394E-2"/>
          <c:w val="0.63029297900262504"/>
          <c:h val="0.73260143752832296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[1]Sheet1!$B$106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cat>
            <c:strRef>
              <c:f>[1]Sheet1!$A$107:$A$116</c:f>
              <c:strCache>
                <c:ptCount val="10"/>
                <c:pt idx="0">
                  <c:v>Monitoring and Evaluating Plans B (n=24)</c:v>
                </c:pt>
                <c:pt idx="1">
                  <c:v>Interpretation: Outside Vendors A (n=10)</c:v>
                </c:pt>
                <c:pt idx="2">
                  <c:v>Monitoring and Evaluating Plans A (n=19)</c:v>
                </c:pt>
                <c:pt idx="3">
                  <c:v>Best Practices in Contracting B (n=10)</c:v>
                </c:pt>
                <c:pt idx="4">
                  <c:v>Interpretation: Testing &amp; Training A (n=16)</c:v>
                </c:pt>
                <c:pt idx="5">
                  <c:v>Interpretation: Testing &amp; Training B (n=18)</c:v>
                </c:pt>
                <c:pt idx="6">
                  <c:v>Best Practices in Contracting A (n=10)</c:v>
                </c:pt>
                <c:pt idx="7">
                  <c:v>Interpretation: Outside Vendors B (n=9)</c:v>
                </c:pt>
                <c:pt idx="8">
                  <c:v>Meeting Translation Needs A (n=20)</c:v>
                </c:pt>
                <c:pt idx="9">
                  <c:v>Meeting Translation Needs B (n=3)</c:v>
                </c:pt>
              </c:strCache>
            </c:strRef>
          </c:cat>
          <c:val>
            <c:numRef>
              <c:f>[1]Sheet1!$B$107:$B$116</c:f>
              <c:numCache>
                <c:formatCode>0%</c:formatCode>
                <c:ptCount val="10"/>
                <c:pt idx="0">
                  <c:v>0.12676056338028199</c:v>
                </c:pt>
                <c:pt idx="1">
                  <c:v>0.24137931034482801</c:v>
                </c:pt>
                <c:pt idx="2">
                  <c:v>0.31578947368421001</c:v>
                </c:pt>
                <c:pt idx="3">
                  <c:v>0.233333333333333</c:v>
                </c:pt>
                <c:pt idx="4">
                  <c:v>0.54166666666666696</c:v>
                </c:pt>
                <c:pt idx="5">
                  <c:v>0.60377358490566002</c:v>
                </c:pt>
                <c:pt idx="6">
                  <c:v>0.44827586206896503</c:v>
                </c:pt>
                <c:pt idx="7">
                  <c:v>0.66666666666666696</c:v>
                </c:pt>
                <c:pt idx="8">
                  <c:v>0.483333333333333</c:v>
                </c:pt>
                <c:pt idx="9">
                  <c:v>0.77777777777777801</c:v>
                </c:pt>
              </c:numCache>
            </c:numRef>
          </c:val>
        </c:ser>
        <c:ser>
          <c:idx val="1"/>
          <c:order val="1"/>
          <c:tx>
            <c:strRef>
              <c:f>[1]Sheet1!$C$106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3366FF">
                <a:alpha val="80000"/>
              </a:srgbClr>
            </a:solidFill>
          </c:spPr>
          <c:invertIfNegative val="0"/>
          <c:cat>
            <c:strRef>
              <c:f>[1]Sheet1!$A$107:$A$116</c:f>
              <c:strCache>
                <c:ptCount val="10"/>
                <c:pt idx="0">
                  <c:v>Monitoring and Evaluating Plans B (n=24)</c:v>
                </c:pt>
                <c:pt idx="1">
                  <c:v>Interpretation: Outside Vendors A (n=10)</c:v>
                </c:pt>
                <c:pt idx="2">
                  <c:v>Monitoring and Evaluating Plans A (n=19)</c:v>
                </c:pt>
                <c:pt idx="3">
                  <c:v>Best Practices in Contracting B (n=10)</c:v>
                </c:pt>
                <c:pt idx="4">
                  <c:v>Interpretation: Testing &amp; Training A (n=16)</c:v>
                </c:pt>
                <c:pt idx="5">
                  <c:v>Interpretation: Testing &amp; Training B (n=18)</c:v>
                </c:pt>
                <c:pt idx="6">
                  <c:v>Best Practices in Contracting A (n=10)</c:v>
                </c:pt>
                <c:pt idx="7">
                  <c:v>Interpretation: Outside Vendors B (n=9)</c:v>
                </c:pt>
                <c:pt idx="8">
                  <c:v>Meeting Translation Needs A (n=20)</c:v>
                </c:pt>
                <c:pt idx="9">
                  <c:v>Meeting Translation Needs B (n=3)</c:v>
                </c:pt>
              </c:strCache>
            </c:strRef>
          </c:cat>
          <c:val>
            <c:numRef>
              <c:f>[1]Sheet1!$C$107:$C$116</c:f>
              <c:numCache>
                <c:formatCode>0%</c:formatCode>
                <c:ptCount val="10"/>
                <c:pt idx="0">
                  <c:v>0.352112676056338</c:v>
                </c:pt>
                <c:pt idx="1">
                  <c:v>0.34482758620689702</c:v>
                </c:pt>
                <c:pt idx="2">
                  <c:v>0.43859649122806998</c:v>
                </c:pt>
                <c:pt idx="3">
                  <c:v>0.53333333333333299</c:v>
                </c:pt>
                <c:pt idx="4">
                  <c:v>0.22916666666666699</c:v>
                </c:pt>
                <c:pt idx="5">
                  <c:v>0.169811320754717</c:v>
                </c:pt>
                <c:pt idx="6">
                  <c:v>0.41379310344827602</c:v>
                </c:pt>
                <c:pt idx="7">
                  <c:v>0.22222222222222199</c:v>
                </c:pt>
                <c:pt idx="8">
                  <c:v>0.43333333333333302</c:v>
                </c:pt>
                <c:pt idx="9">
                  <c:v>0.22222222222222199</c:v>
                </c:pt>
              </c:numCache>
            </c:numRef>
          </c:val>
        </c:ser>
        <c:ser>
          <c:idx val="2"/>
          <c:order val="2"/>
          <c:tx>
            <c:strRef>
              <c:f>[1]Sheet1!$D$106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rgbClr val="FFFF00">
                <a:alpha val="55000"/>
              </a:srgbClr>
            </a:solidFill>
          </c:spPr>
          <c:invertIfNegative val="0"/>
          <c:cat>
            <c:strRef>
              <c:f>[1]Sheet1!$A$107:$A$116</c:f>
              <c:strCache>
                <c:ptCount val="10"/>
                <c:pt idx="0">
                  <c:v>Monitoring and Evaluating Plans B (n=24)</c:v>
                </c:pt>
                <c:pt idx="1">
                  <c:v>Interpretation: Outside Vendors A (n=10)</c:v>
                </c:pt>
                <c:pt idx="2">
                  <c:v>Monitoring and Evaluating Plans A (n=19)</c:v>
                </c:pt>
                <c:pt idx="3">
                  <c:v>Best Practices in Contracting B (n=10)</c:v>
                </c:pt>
                <c:pt idx="4">
                  <c:v>Interpretation: Testing &amp; Training A (n=16)</c:v>
                </c:pt>
                <c:pt idx="5">
                  <c:v>Interpretation: Testing &amp; Training B (n=18)</c:v>
                </c:pt>
                <c:pt idx="6">
                  <c:v>Best Practices in Contracting A (n=10)</c:v>
                </c:pt>
                <c:pt idx="7">
                  <c:v>Interpretation: Outside Vendors B (n=9)</c:v>
                </c:pt>
                <c:pt idx="8">
                  <c:v>Meeting Translation Needs A (n=20)</c:v>
                </c:pt>
                <c:pt idx="9">
                  <c:v>Meeting Translation Needs B (n=3)</c:v>
                </c:pt>
              </c:strCache>
            </c:strRef>
          </c:cat>
          <c:val>
            <c:numRef>
              <c:f>[1]Sheet1!$D$107:$D$116</c:f>
              <c:numCache>
                <c:formatCode>0%</c:formatCode>
                <c:ptCount val="10"/>
                <c:pt idx="0">
                  <c:v>0.40845070422535201</c:v>
                </c:pt>
                <c:pt idx="1">
                  <c:v>0.24137931034482801</c:v>
                </c:pt>
                <c:pt idx="2">
                  <c:v>0.21052631578947401</c:v>
                </c:pt>
                <c:pt idx="3">
                  <c:v>0.233333333333333</c:v>
                </c:pt>
                <c:pt idx="4">
                  <c:v>0.16666666666666699</c:v>
                </c:pt>
                <c:pt idx="5">
                  <c:v>0.18867924528301899</c:v>
                </c:pt>
                <c:pt idx="6">
                  <c:v>0.13793103448275901</c:v>
                </c:pt>
                <c:pt idx="7">
                  <c:v>0.11111111111111099</c:v>
                </c:pt>
                <c:pt idx="8">
                  <c:v>8.3333333333333301E-2</c:v>
                </c:pt>
                <c:pt idx="9">
                  <c:v>0</c:v>
                </c:pt>
              </c:numCache>
            </c:numRef>
          </c:val>
        </c:ser>
        <c:ser>
          <c:idx val="3"/>
          <c:order val="3"/>
          <c:tx>
            <c:strRef>
              <c:f>[1]Sheet1!$E$106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rgbClr val="FF0000">
                <a:alpha val="80000"/>
              </a:srgbClr>
            </a:solidFill>
          </c:spPr>
          <c:invertIfNegative val="0"/>
          <c:cat>
            <c:strRef>
              <c:f>[1]Sheet1!$A$107:$A$116</c:f>
              <c:strCache>
                <c:ptCount val="10"/>
                <c:pt idx="0">
                  <c:v>Monitoring and Evaluating Plans B (n=24)</c:v>
                </c:pt>
                <c:pt idx="1">
                  <c:v>Interpretation: Outside Vendors A (n=10)</c:v>
                </c:pt>
                <c:pt idx="2">
                  <c:v>Monitoring and Evaluating Plans A (n=19)</c:v>
                </c:pt>
                <c:pt idx="3">
                  <c:v>Best Practices in Contracting B (n=10)</c:v>
                </c:pt>
                <c:pt idx="4">
                  <c:v>Interpretation: Testing &amp; Training A (n=16)</c:v>
                </c:pt>
                <c:pt idx="5">
                  <c:v>Interpretation: Testing &amp; Training B (n=18)</c:v>
                </c:pt>
                <c:pt idx="6">
                  <c:v>Best Practices in Contracting A (n=10)</c:v>
                </c:pt>
                <c:pt idx="7">
                  <c:v>Interpretation: Outside Vendors B (n=9)</c:v>
                </c:pt>
                <c:pt idx="8">
                  <c:v>Meeting Translation Needs A (n=20)</c:v>
                </c:pt>
                <c:pt idx="9">
                  <c:v>Meeting Translation Needs B (n=3)</c:v>
                </c:pt>
              </c:strCache>
            </c:strRef>
          </c:cat>
          <c:val>
            <c:numRef>
              <c:f>[1]Sheet1!$E$107:$E$116</c:f>
              <c:numCache>
                <c:formatCode>0%</c:formatCode>
                <c:ptCount val="10"/>
                <c:pt idx="0">
                  <c:v>7.0422535211267595E-2</c:v>
                </c:pt>
                <c:pt idx="1">
                  <c:v>0.17241379310344801</c:v>
                </c:pt>
                <c:pt idx="2">
                  <c:v>3.5087719298245598E-2</c:v>
                </c:pt>
                <c:pt idx="3">
                  <c:v>0</c:v>
                </c:pt>
                <c:pt idx="4">
                  <c:v>6.25E-2</c:v>
                </c:pt>
                <c:pt idx="5">
                  <c:v>3.77358490566038E-2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4"/>
          <c:order val="4"/>
          <c:tx>
            <c:strRef>
              <c:f>[1]Sheet1!$F$106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rgbClr val="800000"/>
            </a:solidFill>
          </c:spPr>
          <c:invertIfNegative val="0"/>
          <c:cat>
            <c:strRef>
              <c:f>[1]Sheet1!$A$107:$A$116</c:f>
              <c:strCache>
                <c:ptCount val="10"/>
                <c:pt idx="0">
                  <c:v>Monitoring and Evaluating Plans B (n=24)</c:v>
                </c:pt>
                <c:pt idx="1">
                  <c:v>Interpretation: Outside Vendors A (n=10)</c:v>
                </c:pt>
                <c:pt idx="2">
                  <c:v>Monitoring and Evaluating Plans A (n=19)</c:v>
                </c:pt>
                <c:pt idx="3">
                  <c:v>Best Practices in Contracting B (n=10)</c:v>
                </c:pt>
                <c:pt idx="4">
                  <c:v>Interpretation: Testing &amp; Training A (n=16)</c:v>
                </c:pt>
                <c:pt idx="5">
                  <c:v>Interpretation: Testing &amp; Training B (n=18)</c:v>
                </c:pt>
                <c:pt idx="6">
                  <c:v>Best Practices in Contracting A (n=10)</c:v>
                </c:pt>
                <c:pt idx="7">
                  <c:v>Interpretation: Outside Vendors B (n=9)</c:v>
                </c:pt>
                <c:pt idx="8">
                  <c:v>Meeting Translation Needs A (n=20)</c:v>
                </c:pt>
                <c:pt idx="9">
                  <c:v>Meeting Translation Needs B (n=3)</c:v>
                </c:pt>
              </c:strCache>
            </c:strRef>
          </c:cat>
          <c:val>
            <c:numRef>
              <c:f>[1]Sheet1!$F$107:$F$116</c:f>
              <c:numCache>
                <c:formatCode>0%</c:formatCode>
                <c:ptCount val="10"/>
                <c:pt idx="0">
                  <c:v>4.2253521126760597E-2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8256768"/>
        <c:axId val="98258304"/>
      </c:barChart>
      <c:catAx>
        <c:axId val="9825676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98258304"/>
        <c:crosses val="autoZero"/>
        <c:auto val="1"/>
        <c:lblAlgn val="ctr"/>
        <c:lblOffset val="100"/>
        <c:noMultiLvlLbl val="0"/>
      </c:catAx>
      <c:valAx>
        <c:axId val="98258304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98256768"/>
        <c:crosses val="autoZero"/>
        <c:crossBetween val="between"/>
        <c:majorUnit val="0.1"/>
      </c:valAx>
      <c:spPr>
        <a:solidFill>
          <a:schemeClr val="bg2"/>
        </a:solidFill>
      </c:spPr>
    </c:plotArea>
    <c:legend>
      <c:legendPos val="b"/>
      <c:overlay val="0"/>
      <c:spPr>
        <a:noFill/>
        <a:ln>
          <a:solidFill>
            <a:schemeClr val="tx1"/>
          </a:solidFill>
        </a:ln>
      </c:spPr>
      <c:txPr>
        <a:bodyPr/>
        <a:lstStyle/>
        <a:p>
          <a:pPr algn="r">
            <a:defRPr/>
          </a:pPr>
          <a:endParaRPr lang="en-US"/>
        </a:p>
      </c:txPr>
    </c:legend>
    <c:plotVisOnly val="1"/>
    <c:dispBlanksAs val="gap"/>
    <c:showDLblsOverMax val="0"/>
  </c:chart>
  <c:spPr>
    <a:solidFill>
      <a:schemeClr val="bg1">
        <a:lumMod val="40000"/>
        <a:lumOff val="60000"/>
      </a:schemeClr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2611865704287002"/>
          <c:y val="7.7100369039005801E-2"/>
          <c:w val="0.639110564304462"/>
          <c:h val="0.5184660908908870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'[chart format for evals.xlsx]Sheet1'!$B$39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cat>
            <c:strRef>
              <c:f>'[chart format for evals.xlsx]Sheet1'!$A$40:$A$43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'[chart format for evals.xlsx]Sheet1'!$B$40:$B$43</c:f>
              <c:numCache>
                <c:formatCode>0%</c:formatCode>
                <c:ptCount val="4"/>
                <c:pt idx="0">
                  <c:v>0.66666666666666696</c:v>
                </c:pt>
                <c:pt idx="1">
                  <c:v>1</c:v>
                </c:pt>
                <c:pt idx="2">
                  <c:v>0.66666666666666696</c:v>
                </c:pt>
                <c:pt idx="3">
                  <c:v>0.66666666666666696</c:v>
                </c:pt>
              </c:numCache>
            </c:numRef>
          </c:val>
        </c:ser>
        <c:ser>
          <c:idx val="1"/>
          <c:order val="1"/>
          <c:tx>
            <c:strRef>
              <c:f>'[chart format for evals.xlsx]Sheet1'!$C$39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3366FF">
                <a:alpha val="80000"/>
              </a:srgbClr>
            </a:solidFill>
          </c:spPr>
          <c:invertIfNegative val="0"/>
          <c:cat>
            <c:strRef>
              <c:f>'[chart format for evals.xlsx]Sheet1'!$A$40:$A$43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'[chart format for evals.xlsx]Sheet1'!$C$40:$C$43</c:f>
              <c:numCache>
                <c:formatCode>0%</c:formatCode>
                <c:ptCount val="4"/>
                <c:pt idx="0">
                  <c:v>0.33333333333333298</c:v>
                </c:pt>
                <c:pt idx="1">
                  <c:v>0</c:v>
                </c:pt>
                <c:pt idx="2">
                  <c:v>0.33333333333333298</c:v>
                </c:pt>
                <c:pt idx="3">
                  <c:v>0.33333333333333298</c:v>
                </c:pt>
              </c:numCache>
            </c:numRef>
          </c:val>
        </c:ser>
        <c:ser>
          <c:idx val="2"/>
          <c:order val="2"/>
          <c:tx>
            <c:strRef>
              <c:f>'[chart format for evals.xlsx]Sheet1'!$D$39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rgbClr val="FFFF00">
                <a:alpha val="55000"/>
              </a:srgbClr>
            </a:solidFill>
          </c:spPr>
          <c:invertIfNegative val="0"/>
          <c:cat>
            <c:strRef>
              <c:f>'[chart format for evals.xlsx]Sheet1'!$A$40:$A$43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'[chart format for evals.xlsx]Sheet1'!$D$40:$D$43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3"/>
          <c:order val="3"/>
          <c:tx>
            <c:strRef>
              <c:f>'[chart format for evals.xlsx]Sheet1'!$E$39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rgbClr val="FF0000">
                <a:alpha val="80000"/>
              </a:srgbClr>
            </a:solidFill>
          </c:spPr>
          <c:invertIfNegative val="0"/>
          <c:cat>
            <c:strRef>
              <c:f>'[chart format for evals.xlsx]Sheet1'!$A$40:$A$43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'[chart format for evals.xlsx]Sheet1'!$E$40:$E$43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4"/>
          <c:order val="4"/>
          <c:tx>
            <c:strRef>
              <c:f>'[chart format for evals.xlsx]Sheet1'!$F$39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rgbClr val="800000"/>
            </a:solidFill>
          </c:spPr>
          <c:invertIfNegative val="0"/>
          <c:cat>
            <c:strRef>
              <c:f>'[chart format for evals.xlsx]Sheet1'!$A$40:$A$43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'[chart format for evals.xlsx]Sheet1'!$F$40:$F$43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8185216"/>
        <c:axId val="98186752"/>
      </c:barChart>
      <c:catAx>
        <c:axId val="9818521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98186752"/>
        <c:crosses val="autoZero"/>
        <c:auto val="1"/>
        <c:lblAlgn val="ctr"/>
        <c:lblOffset val="100"/>
        <c:noMultiLvlLbl val="0"/>
      </c:catAx>
      <c:valAx>
        <c:axId val="98186752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98185216"/>
        <c:crosses val="autoZero"/>
        <c:crossBetween val="between"/>
        <c:majorUnit val="0.1"/>
      </c:valAx>
      <c:spPr>
        <a:solidFill>
          <a:schemeClr val="bg2"/>
        </a:solidFill>
      </c:spPr>
    </c:plotArea>
    <c:legend>
      <c:legendPos val="b"/>
      <c:overlay val="0"/>
      <c:spPr>
        <a:noFill/>
        <a:ln>
          <a:solidFill>
            <a:schemeClr val="tx1"/>
          </a:solidFill>
        </a:ln>
      </c:spPr>
      <c:txPr>
        <a:bodyPr/>
        <a:lstStyle/>
        <a:p>
          <a:pPr algn="r">
            <a:defRPr/>
          </a:pPr>
          <a:endParaRPr lang="en-US"/>
        </a:p>
      </c:txPr>
    </c:legend>
    <c:plotVisOnly val="1"/>
    <c:dispBlanksAs val="gap"/>
    <c:showDLblsOverMax val="0"/>
  </c:chart>
  <c:spPr>
    <a:solidFill>
      <a:schemeClr val="bg1">
        <a:lumMod val="40000"/>
        <a:lumOff val="60000"/>
      </a:schemeClr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2611865704287002"/>
          <c:y val="3.08663592698394E-2"/>
          <c:w val="0.63723742344706902"/>
          <c:h val="0.9661070561220780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'[powerpoint chart data.xlsx]Sheet1'!$B$32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cat>
            <c:strRef>
              <c:f>'[powerpoint chart data.xlsx]Sheet1'!$A$33:$A$36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'[powerpoint chart data.xlsx]Sheet1'!$B$33:$B$36</c:f>
              <c:numCache>
                <c:formatCode>0%</c:formatCode>
                <c:ptCount val="4"/>
                <c:pt idx="0">
                  <c:v>0.65</c:v>
                </c:pt>
                <c:pt idx="1">
                  <c:v>0.45</c:v>
                </c:pt>
                <c:pt idx="2">
                  <c:v>0.5</c:v>
                </c:pt>
                <c:pt idx="3">
                  <c:v>0.5</c:v>
                </c:pt>
              </c:numCache>
            </c:numRef>
          </c:val>
        </c:ser>
        <c:ser>
          <c:idx val="1"/>
          <c:order val="1"/>
          <c:tx>
            <c:strRef>
              <c:f>'[powerpoint chart data.xlsx]Sheet1'!$C$32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3366FF">
                <a:alpha val="80000"/>
              </a:srgbClr>
            </a:solidFill>
          </c:spPr>
          <c:invertIfNegative val="0"/>
          <c:cat>
            <c:strRef>
              <c:f>'[powerpoint chart data.xlsx]Sheet1'!$A$33:$A$36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'[powerpoint chart data.xlsx]Sheet1'!$C$33:$C$36</c:f>
              <c:numCache>
                <c:formatCode>0%</c:formatCode>
                <c:ptCount val="4"/>
                <c:pt idx="0">
                  <c:v>0.35</c:v>
                </c:pt>
                <c:pt idx="1">
                  <c:v>0.35</c:v>
                </c:pt>
                <c:pt idx="2">
                  <c:v>0.45</c:v>
                </c:pt>
                <c:pt idx="3">
                  <c:v>0.5</c:v>
                </c:pt>
              </c:numCache>
            </c:numRef>
          </c:val>
        </c:ser>
        <c:ser>
          <c:idx val="2"/>
          <c:order val="2"/>
          <c:tx>
            <c:strRef>
              <c:f>'[powerpoint chart data.xlsx]Sheet1'!$D$32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rgbClr val="FFFF00">
                <a:alpha val="55000"/>
              </a:srgbClr>
            </a:solidFill>
          </c:spPr>
          <c:invertIfNegative val="0"/>
          <c:cat>
            <c:strRef>
              <c:f>'[powerpoint chart data.xlsx]Sheet1'!$A$33:$A$36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'[powerpoint chart data.xlsx]Sheet1'!$D$33:$D$36</c:f>
              <c:numCache>
                <c:formatCode>0%</c:formatCode>
                <c:ptCount val="4"/>
                <c:pt idx="0">
                  <c:v>0</c:v>
                </c:pt>
                <c:pt idx="1">
                  <c:v>0.2</c:v>
                </c:pt>
                <c:pt idx="2">
                  <c:v>0.05</c:v>
                </c:pt>
                <c:pt idx="3">
                  <c:v>0</c:v>
                </c:pt>
              </c:numCache>
            </c:numRef>
          </c:val>
        </c:ser>
        <c:ser>
          <c:idx val="3"/>
          <c:order val="3"/>
          <c:tx>
            <c:strRef>
              <c:f>'[powerpoint chart data.xlsx]Sheet1'!$E$32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rgbClr val="FF0000">
                <a:alpha val="80000"/>
              </a:srgbClr>
            </a:solidFill>
          </c:spPr>
          <c:invertIfNegative val="0"/>
          <c:cat>
            <c:strRef>
              <c:f>'[powerpoint chart data.xlsx]Sheet1'!$A$33:$A$36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'[powerpoint chart data.xlsx]Sheet1'!$E$33:$E$36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4"/>
          <c:order val="4"/>
          <c:tx>
            <c:strRef>
              <c:f>'[powerpoint chart data.xlsx]Sheet1'!$F$32</c:f>
              <c:strCache>
                <c:ptCount val="1"/>
                <c:pt idx="0">
                  <c:v>strongly disagree</c:v>
                </c:pt>
              </c:strCache>
            </c:strRef>
          </c:tx>
          <c:invertIfNegative val="0"/>
          <c:cat>
            <c:strRef>
              <c:f>'[powerpoint chart data.xlsx]Sheet1'!$A$33:$A$36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'[powerpoint chart data.xlsx]Sheet1'!$F$33:$F$36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8312576"/>
        <c:axId val="98314112"/>
      </c:barChart>
      <c:catAx>
        <c:axId val="9831257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98314112"/>
        <c:crosses val="autoZero"/>
        <c:auto val="1"/>
        <c:lblAlgn val="ctr"/>
        <c:lblOffset val="100"/>
        <c:noMultiLvlLbl val="0"/>
      </c:catAx>
      <c:valAx>
        <c:axId val="98314112"/>
        <c:scaling>
          <c:orientation val="minMax"/>
        </c:scaling>
        <c:delete val="1"/>
        <c:axPos val="b"/>
        <c:majorGridlines/>
        <c:numFmt formatCode="0%" sourceLinked="1"/>
        <c:majorTickMark val="out"/>
        <c:minorTickMark val="none"/>
        <c:tickLblPos val="nextTo"/>
        <c:crossAx val="98312576"/>
        <c:crosses val="autoZero"/>
        <c:crossBetween val="between"/>
        <c:majorUnit val="0.1"/>
      </c:valAx>
      <c:spPr>
        <a:solidFill>
          <a:schemeClr val="bg2"/>
        </a:solidFill>
      </c:spPr>
    </c:plotArea>
    <c:plotVisOnly val="1"/>
    <c:dispBlanksAs val="gap"/>
    <c:showDLblsOverMax val="0"/>
  </c:chart>
  <c:spPr>
    <a:solidFill>
      <a:schemeClr val="bg1">
        <a:lumMod val="40000"/>
        <a:lumOff val="60000"/>
      </a:schemeClr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2611865704287002"/>
          <c:y val="7.7100369039005801E-2"/>
          <c:w val="0.63862631233595801"/>
          <c:h val="0.5184660908908870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'[chart format for evals.xlsx]Sheet1'!$B$53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cat>
            <c:strRef>
              <c:f>'[chart format for evals.xlsx]Sheet1'!$A$54:$A$57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'[chart format for evals.xlsx]Sheet1'!$B$54:$B$57</c:f>
              <c:numCache>
                <c:formatCode>0%</c:formatCode>
                <c:ptCount val="4"/>
                <c:pt idx="0">
                  <c:v>0.72222222222222199</c:v>
                </c:pt>
                <c:pt idx="1">
                  <c:v>0.66666666666666696</c:v>
                </c:pt>
                <c:pt idx="2">
                  <c:v>0.52941176470588203</c:v>
                </c:pt>
                <c:pt idx="3">
                  <c:v>0.61111111111111105</c:v>
                </c:pt>
              </c:numCache>
            </c:numRef>
          </c:val>
        </c:ser>
        <c:ser>
          <c:idx val="1"/>
          <c:order val="1"/>
          <c:tx>
            <c:strRef>
              <c:f>'[chart format for evals.xlsx]Sheet1'!$C$53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3366FF">
                <a:alpha val="80000"/>
              </a:srgbClr>
            </a:solidFill>
          </c:spPr>
          <c:invertIfNegative val="0"/>
          <c:cat>
            <c:strRef>
              <c:f>'[chart format for evals.xlsx]Sheet1'!$A$54:$A$57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'[chart format for evals.xlsx]Sheet1'!$C$54:$C$57</c:f>
              <c:numCache>
                <c:formatCode>0%</c:formatCode>
                <c:ptCount val="4"/>
                <c:pt idx="0">
                  <c:v>5.5555555555555497E-2</c:v>
                </c:pt>
                <c:pt idx="1">
                  <c:v>0.16666666666666699</c:v>
                </c:pt>
                <c:pt idx="2">
                  <c:v>0.23529411764705899</c:v>
                </c:pt>
                <c:pt idx="3">
                  <c:v>0.11111111111111099</c:v>
                </c:pt>
              </c:numCache>
            </c:numRef>
          </c:val>
        </c:ser>
        <c:ser>
          <c:idx val="2"/>
          <c:order val="2"/>
          <c:tx>
            <c:strRef>
              <c:f>'[chart format for evals.xlsx]Sheet1'!$D$53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rgbClr val="FFFF00">
                <a:alpha val="55000"/>
              </a:srgbClr>
            </a:solidFill>
          </c:spPr>
          <c:invertIfNegative val="0"/>
          <c:cat>
            <c:strRef>
              <c:f>'[chart format for evals.xlsx]Sheet1'!$A$54:$A$57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'[chart format for evals.xlsx]Sheet1'!$D$54:$D$57</c:f>
              <c:numCache>
                <c:formatCode>0%</c:formatCode>
                <c:ptCount val="4"/>
                <c:pt idx="0">
                  <c:v>0.16666666666666699</c:v>
                </c:pt>
                <c:pt idx="1">
                  <c:v>0.16666666666666699</c:v>
                </c:pt>
                <c:pt idx="2">
                  <c:v>0.17647058823529399</c:v>
                </c:pt>
                <c:pt idx="3">
                  <c:v>0.22222222222222199</c:v>
                </c:pt>
              </c:numCache>
            </c:numRef>
          </c:val>
        </c:ser>
        <c:ser>
          <c:idx val="3"/>
          <c:order val="3"/>
          <c:tx>
            <c:strRef>
              <c:f>'[chart format for evals.xlsx]Sheet1'!$E$53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rgbClr val="FF0000">
                <a:alpha val="80000"/>
              </a:srgbClr>
            </a:solidFill>
          </c:spPr>
          <c:invertIfNegative val="0"/>
          <c:cat>
            <c:strRef>
              <c:f>'[chart format for evals.xlsx]Sheet1'!$A$54:$A$57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'[chart format for evals.xlsx]Sheet1'!$E$54:$E$57</c:f>
              <c:numCache>
                <c:formatCode>0%</c:formatCode>
                <c:ptCount val="4"/>
                <c:pt idx="0">
                  <c:v>5.5555555555555497E-2</c:v>
                </c:pt>
                <c:pt idx="1">
                  <c:v>0</c:v>
                </c:pt>
                <c:pt idx="2">
                  <c:v>5.8823529411764698E-2</c:v>
                </c:pt>
                <c:pt idx="3">
                  <c:v>5.5555555555555497E-2</c:v>
                </c:pt>
              </c:numCache>
            </c:numRef>
          </c:val>
        </c:ser>
        <c:ser>
          <c:idx val="4"/>
          <c:order val="4"/>
          <c:tx>
            <c:strRef>
              <c:f>'[chart format for evals.xlsx]Sheet1'!$F$53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rgbClr val="800000"/>
            </a:solidFill>
          </c:spPr>
          <c:invertIfNegative val="0"/>
          <c:cat>
            <c:strRef>
              <c:f>'[chart format for evals.xlsx]Sheet1'!$A$54:$A$57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'[chart format for evals.xlsx]Sheet1'!$F$54:$F$57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8355456"/>
        <c:axId val="98357248"/>
      </c:barChart>
      <c:catAx>
        <c:axId val="9835545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98357248"/>
        <c:crosses val="autoZero"/>
        <c:auto val="1"/>
        <c:lblAlgn val="ctr"/>
        <c:lblOffset val="100"/>
        <c:noMultiLvlLbl val="0"/>
      </c:catAx>
      <c:valAx>
        <c:axId val="98357248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98355456"/>
        <c:crosses val="autoZero"/>
        <c:crossBetween val="between"/>
        <c:majorUnit val="0.1"/>
      </c:valAx>
      <c:spPr>
        <a:solidFill>
          <a:schemeClr val="bg2"/>
        </a:solidFill>
      </c:spPr>
    </c:plotArea>
    <c:legend>
      <c:legendPos val="b"/>
      <c:overlay val="0"/>
      <c:spPr>
        <a:noFill/>
        <a:ln>
          <a:solidFill>
            <a:schemeClr val="tx1"/>
          </a:solidFill>
        </a:ln>
      </c:spPr>
      <c:txPr>
        <a:bodyPr/>
        <a:lstStyle/>
        <a:p>
          <a:pPr algn="r">
            <a:defRPr/>
          </a:pPr>
          <a:endParaRPr lang="en-US"/>
        </a:p>
      </c:txPr>
    </c:legend>
    <c:plotVisOnly val="1"/>
    <c:dispBlanksAs val="gap"/>
    <c:showDLblsOverMax val="0"/>
  </c:chart>
  <c:spPr>
    <a:solidFill>
      <a:schemeClr val="bg1">
        <a:lumMod val="40000"/>
        <a:lumOff val="60000"/>
      </a:schemeClr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2611865704287002"/>
          <c:y val="3.08663592698394E-2"/>
          <c:w val="0.63723742344706902"/>
          <c:h val="0.9661070561220780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'[powerpoint chart data.xlsx]Sheet1'!$B$46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cat>
            <c:strRef>
              <c:f>'[powerpoint chart data.xlsx]Sheet1'!$A$47:$A$50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'[powerpoint chart data.xlsx]Sheet1'!$B$47:$B$50</c:f>
              <c:numCache>
                <c:formatCode>0%</c:formatCode>
                <c:ptCount val="4"/>
                <c:pt idx="0">
                  <c:v>0.5</c:v>
                </c:pt>
                <c:pt idx="1">
                  <c:v>0.5625</c:v>
                </c:pt>
                <c:pt idx="2">
                  <c:v>0.5</c:v>
                </c:pt>
                <c:pt idx="3">
                  <c:v>0.5625</c:v>
                </c:pt>
              </c:numCache>
            </c:numRef>
          </c:val>
        </c:ser>
        <c:ser>
          <c:idx val="1"/>
          <c:order val="1"/>
          <c:tx>
            <c:strRef>
              <c:f>'[powerpoint chart data.xlsx]Sheet1'!$C$46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3366FF">
                <a:alpha val="80000"/>
              </a:srgbClr>
            </a:solidFill>
          </c:spPr>
          <c:invertIfNegative val="0"/>
          <c:cat>
            <c:strRef>
              <c:f>'[powerpoint chart data.xlsx]Sheet1'!$A$47:$A$50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'[powerpoint chart data.xlsx]Sheet1'!$C$47:$C$50</c:f>
              <c:numCache>
                <c:formatCode>0%</c:formatCode>
                <c:ptCount val="4"/>
                <c:pt idx="0">
                  <c:v>0.3125</c:v>
                </c:pt>
                <c:pt idx="1">
                  <c:v>0.25</c:v>
                </c:pt>
                <c:pt idx="2">
                  <c:v>0.25</c:v>
                </c:pt>
                <c:pt idx="3">
                  <c:v>0.1875</c:v>
                </c:pt>
              </c:numCache>
            </c:numRef>
          </c:val>
        </c:ser>
        <c:ser>
          <c:idx val="2"/>
          <c:order val="2"/>
          <c:tx>
            <c:strRef>
              <c:f>'[powerpoint chart data.xlsx]Sheet1'!$D$46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rgbClr val="FFFF00">
                <a:alpha val="55000"/>
              </a:srgbClr>
            </a:solidFill>
          </c:spPr>
          <c:invertIfNegative val="0"/>
          <c:cat>
            <c:strRef>
              <c:f>'[powerpoint chart data.xlsx]Sheet1'!$A$47:$A$50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'[powerpoint chart data.xlsx]Sheet1'!$D$47:$D$50</c:f>
              <c:numCache>
                <c:formatCode>0%</c:formatCode>
                <c:ptCount val="4"/>
                <c:pt idx="0">
                  <c:v>0.125</c:v>
                </c:pt>
                <c:pt idx="1">
                  <c:v>0.125</c:v>
                </c:pt>
                <c:pt idx="2">
                  <c:v>0.1875</c:v>
                </c:pt>
                <c:pt idx="3">
                  <c:v>0.1875</c:v>
                </c:pt>
              </c:numCache>
            </c:numRef>
          </c:val>
        </c:ser>
        <c:ser>
          <c:idx val="3"/>
          <c:order val="3"/>
          <c:tx>
            <c:strRef>
              <c:f>'[powerpoint chart data.xlsx]Sheet1'!$E$46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rgbClr val="FF0000">
                <a:alpha val="80000"/>
              </a:srgbClr>
            </a:solidFill>
          </c:spPr>
          <c:invertIfNegative val="0"/>
          <c:cat>
            <c:strRef>
              <c:f>'[powerpoint chart data.xlsx]Sheet1'!$A$47:$A$50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'[powerpoint chart data.xlsx]Sheet1'!$E$47:$E$50</c:f>
              <c:numCache>
                <c:formatCode>0%</c:formatCode>
                <c:ptCount val="4"/>
                <c:pt idx="0">
                  <c:v>6.25E-2</c:v>
                </c:pt>
                <c:pt idx="1">
                  <c:v>6.25E-2</c:v>
                </c:pt>
                <c:pt idx="2">
                  <c:v>6.25E-2</c:v>
                </c:pt>
                <c:pt idx="3">
                  <c:v>6.25E-2</c:v>
                </c:pt>
              </c:numCache>
            </c:numRef>
          </c:val>
        </c:ser>
        <c:ser>
          <c:idx val="4"/>
          <c:order val="4"/>
          <c:tx>
            <c:strRef>
              <c:f>'[powerpoint chart data.xlsx]Sheet1'!$F$46</c:f>
              <c:strCache>
                <c:ptCount val="1"/>
                <c:pt idx="0">
                  <c:v>strongly disagree</c:v>
                </c:pt>
              </c:strCache>
            </c:strRef>
          </c:tx>
          <c:invertIfNegative val="0"/>
          <c:cat>
            <c:strRef>
              <c:f>'[powerpoint chart data.xlsx]Sheet1'!$A$47:$A$50</c:f>
              <c:strCache>
                <c:ptCount val="4"/>
                <c:pt idx="0">
                  <c:v>Productive Use of Time</c:v>
                </c:pt>
                <c:pt idx="1">
                  <c:v>Connected with Colleagues</c:v>
                </c:pt>
                <c:pt idx="2">
                  <c:v>Helped Refine Action Plan</c:v>
                </c:pt>
                <c:pt idx="3">
                  <c:v>Learned New Skills to Move LA Forward</c:v>
                </c:pt>
              </c:strCache>
            </c:strRef>
          </c:cat>
          <c:val>
            <c:numRef>
              <c:f>'[powerpoint chart data.xlsx]Sheet1'!$F$47:$F$50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8425472"/>
        <c:axId val="98431360"/>
      </c:barChart>
      <c:catAx>
        <c:axId val="9842547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98431360"/>
        <c:crosses val="autoZero"/>
        <c:auto val="1"/>
        <c:lblAlgn val="ctr"/>
        <c:lblOffset val="100"/>
        <c:noMultiLvlLbl val="0"/>
      </c:catAx>
      <c:valAx>
        <c:axId val="98431360"/>
        <c:scaling>
          <c:orientation val="minMax"/>
        </c:scaling>
        <c:delete val="1"/>
        <c:axPos val="b"/>
        <c:majorGridlines/>
        <c:numFmt formatCode="0%" sourceLinked="1"/>
        <c:majorTickMark val="out"/>
        <c:minorTickMark val="none"/>
        <c:tickLblPos val="nextTo"/>
        <c:crossAx val="98425472"/>
        <c:crosses val="autoZero"/>
        <c:crossBetween val="between"/>
        <c:majorUnit val="0.1"/>
      </c:valAx>
      <c:spPr>
        <a:solidFill>
          <a:schemeClr val="bg2"/>
        </a:solidFill>
      </c:spPr>
    </c:plotArea>
    <c:plotVisOnly val="1"/>
    <c:dispBlanksAs val="gap"/>
    <c:showDLblsOverMax val="0"/>
  </c:chart>
  <c:spPr>
    <a:solidFill>
      <a:schemeClr val="bg1">
        <a:lumMod val="40000"/>
        <a:lumOff val="60000"/>
      </a:schemeClr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362DAD-9045-0946-8BA3-DECB9CC101DE}" type="datetimeFigureOut">
              <a:rPr lang="en-US" smtClean="0"/>
              <a:pPr/>
              <a:t>2/10/2014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C180D-234A-BD4A-9E4A-0458CF709A7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1431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9FC8B4-0DCF-E549-B71A-537AEEE2060B}" type="datetimeFigureOut">
              <a:rPr lang="en-US" smtClean="0"/>
              <a:pPr/>
              <a:t>2/10/2014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BEE16-0618-AA4A-AD6E-E31E388BDC2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8410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3B87F-6756-AC49-82B5-F6D41F369FEA}" type="datetime1">
              <a:rPr lang="en-US" smtClean="0"/>
              <a:pPr/>
              <a:t>2/10/2014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81B7E-66F1-B14B-8F76-4E8825398409}" type="datetime1">
              <a:rPr lang="en-US" smtClean="0"/>
              <a:pPr/>
              <a:t>2/10/2014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EA2DD-B68F-6744-980C-088998D4C5C4}" type="datetime1">
              <a:rPr lang="en-US" smtClean="0"/>
              <a:pPr/>
              <a:t>2/10/2014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70795-AD03-8949-9D10-6EAA91B3C479}" type="datetime1">
              <a:rPr lang="en-US" smtClean="0"/>
              <a:pPr/>
              <a:t>2/10/2014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58540-AB28-5D4A-95B5-910A14E1BF2A}" type="datetime1">
              <a:rPr lang="en-US" smtClean="0"/>
              <a:pPr/>
              <a:t>2/10/2014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E34F1-33AC-D147-B9CB-366667F1E321}" type="datetime1">
              <a:rPr lang="en-US" smtClean="0"/>
              <a:pPr/>
              <a:t>2/10/2014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D7ACC-4A97-144B-A545-3AB66DBDA23F}" type="datetime1">
              <a:rPr lang="en-US" smtClean="0"/>
              <a:pPr/>
              <a:t>2/10/2014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8201-CCEE-EC44-9C13-958AF569591F}" type="datetime1">
              <a:rPr lang="en-US" smtClean="0"/>
              <a:pPr/>
              <a:t>2/10/2014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8F46A-C14A-DD41-8BDC-8EF36E2110E7}" type="datetime1">
              <a:rPr lang="en-US" smtClean="0"/>
              <a:pPr/>
              <a:t>2/10/2014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7CBC5-9963-BE44-8DA9-D3A7E3EB6F99}" type="datetime1">
              <a:rPr lang="en-US" smtClean="0"/>
              <a:pPr/>
              <a:t>2/10/2014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DFF08-F470-EC4E-9CD1-8D614242A6C6}" type="datetime1">
              <a:rPr lang="en-US" smtClean="0"/>
              <a:pPr/>
              <a:t>2/10/2014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FDCAC-AB60-AE46-A8DE-62323372A393}" type="datetime1">
              <a:rPr lang="en-US" smtClean="0"/>
              <a:pPr/>
              <a:t>2/10/2014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4FD5A-AB7E-A846-A104-D3C55F20B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Implementing Language Access Plans: What Works?  What Counts? 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600" b="1" dirty="0" smtClean="0">
                <a:solidFill>
                  <a:srgbClr val="0000FF"/>
                </a:solidFill>
              </a:rPr>
              <a:t>Evaluation Results</a:t>
            </a:r>
          </a:p>
          <a:p>
            <a:endParaRPr lang="en-US" sz="3600" b="1" dirty="0" smtClean="0">
              <a:solidFill>
                <a:srgbClr val="0000FF"/>
              </a:solidFill>
            </a:endParaRPr>
          </a:p>
          <a:p>
            <a:r>
              <a:rPr lang="en-US" sz="3600" b="1" dirty="0" smtClean="0">
                <a:solidFill>
                  <a:srgbClr val="0000FF"/>
                </a:solidFill>
              </a:rPr>
              <a:t>Azadeh Khalili</a:t>
            </a:r>
          </a:p>
          <a:p>
            <a:r>
              <a:rPr lang="en-US" sz="3600" b="1" dirty="0" smtClean="0">
                <a:solidFill>
                  <a:srgbClr val="0000FF"/>
                </a:solidFill>
              </a:rPr>
              <a:t>October 5, 2011</a:t>
            </a: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3600" b="1" dirty="0" smtClean="0"/>
              <a:t>Results from Afternoon Breakout Sessions</a:t>
            </a:r>
            <a:endParaRPr lang="en-US" sz="3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882" y="274638"/>
            <a:ext cx="8750857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Aggregate Results of Afternoon Breakout Sessions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4256175"/>
          <a:ext cx="9144000" cy="2601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0" y="2179502"/>
          <a:ext cx="9144000" cy="15111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1810170"/>
            <a:ext cx="2588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Session A </a:t>
            </a:r>
            <a:r>
              <a:rPr lang="en-US" sz="1400" b="1" dirty="0" smtClean="0"/>
              <a:t>(</a:t>
            </a:r>
            <a:r>
              <a:rPr lang="en-US" sz="1400" b="1" dirty="0" err="1" smtClean="0"/>
              <a:t>n</a:t>
            </a:r>
            <a:r>
              <a:rPr lang="en-US" sz="1400" b="1" dirty="0" smtClean="0"/>
              <a:t>=76)</a:t>
            </a:r>
            <a:endParaRPr lang="en-US" sz="1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3899543"/>
            <a:ext cx="2588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Session B </a:t>
            </a:r>
            <a:r>
              <a:rPr lang="en-US" sz="1400" b="1" dirty="0" smtClean="0"/>
              <a:t>(</a:t>
            </a:r>
            <a:r>
              <a:rPr lang="en-US" sz="1400" b="1" dirty="0" err="1" smtClean="0"/>
              <a:t>n</a:t>
            </a:r>
            <a:r>
              <a:rPr lang="en-US" sz="1400" b="1" dirty="0" smtClean="0"/>
              <a:t>=64) </a:t>
            </a:r>
            <a:endParaRPr lang="en-US" sz="1400" b="1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 smtClean="0"/>
              <a:t>Results of Each Breakout Session</a:t>
            </a:r>
            <a:endParaRPr lang="en-US" sz="4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417637"/>
          <a:ext cx="9144000" cy="49387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8532" y="6356351"/>
            <a:ext cx="8796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* </a:t>
            </a:r>
            <a:r>
              <a:rPr lang="en-US" sz="1400" dirty="0" smtClean="0"/>
              <a:t>Results are the aggregate responses for the 3 desired results: learned new skills; helped refine action plan; and connected with colleagues.  </a:t>
            </a:r>
            <a:endParaRPr 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882" y="274638"/>
            <a:ext cx="8750857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Results of Concurrent Breakout #1:</a:t>
            </a:r>
            <a:br>
              <a:rPr lang="en-US" sz="3200" b="1" dirty="0" smtClean="0"/>
            </a:br>
            <a:r>
              <a:rPr lang="en-US" sz="3200" b="1" dirty="0" smtClean="0"/>
              <a:t>Meeting Your Agency’s Translation Needs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4256175"/>
          <a:ext cx="9144000" cy="2601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0" y="2179502"/>
          <a:ext cx="9144000" cy="15111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1810170"/>
            <a:ext cx="2588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Session A </a:t>
            </a:r>
            <a:r>
              <a:rPr lang="en-US" sz="1400" b="1" dirty="0" smtClean="0"/>
              <a:t>(</a:t>
            </a:r>
            <a:r>
              <a:rPr lang="en-US" sz="1400" b="1" dirty="0" err="1" smtClean="0"/>
              <a:t>n</a:t>
            </a:r>
            <a:r>
              <a:rPr lang="en-US" sz="1400" b="1" dirty="0" smtClean="0"/>
              <a:t>=20)</a:t>
            </a:r>
            <a:endParaRPr lang="en-US" sz="1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3886843"/>
            <a:ext cx="2588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Session B </a:t>
            </a:r>
            <a:r>
              <a:rPr lang="en-US" sz="1400" b="1" dirty="0" smtClean="0"/>
              <a:t>(</a:t>
            </a:r>
            <a:r>
              <a:rPr lang="en-US" sz="1400" b="1" dirty="0" err="1" smtClean="0"/>
              <a:t>n</a:t>
            </a:r>
            <a:r>
              <a:rPr lang="en-US" sz="1400" b="1" dirty="0" smtClean="0"/>
              <a:t>=3)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882" y="274638"/>
            <a:ext cx="8750857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Results of Concurrent Breakout #2:</a:t>
            </a:r>
            <a:br>
              <a:rPr lang="en-US" sz="3200" b="1" dirty="0" smtClean="0"/>
            </a:br>
            <a:r>
              <a:rPr lang="en-US" sz="3200" b="1" dirty="0" smtClean="0"/>
              <a:t>Interpretation Testing and Training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4256175"/>
          <a:ext cx="9144000" cy="2601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0" y="2179502"/>
          <a:ext cx="9144000" cy="15111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1810170"/>
            <a:ext cx="2588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Session A </a:t>
            </a:r>
            <a:r>
              <a:rPr lang="en-US" sz="1400" b="1" dirty="0" smtClean="0"/>
              <a:t>(</a:t>
            </a:r>
            <a:r>
              <a:rPr lang="en-US" sz="1400" b="1" dirty="0" err="1" smtClean="0"/>
              <a:t>n</a:t>
            </a:r>
            <a:r>
              <a:rPr lang="en-US" sz="1400" b="1" dirty="0" smtClean="0"/>
              <a:t>=16)</a:t>
            </a:r>
            <a:endParaRPr lang="en-US" sz="1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3886843"/>
            <a:ext cx="2588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Session B </a:t>
            </a:r>
            <a:r>
              <a:rPr lang="en-US" sz="1400" b="1" dirty="0" smtClean="0"/>
              <a:t>(</a:t>
            </a:r>
            <a:r>
              <a:rPr lang="en-US" sz="1400" b="1" dirty="0" err="1" smtClean="0"/>
              <a:t>n</a:t>
            </a:r>
            <a:r>
              <a:rPr lang="en-US" sz="1400" b="1" dirty="0" smtClean="0"/>
              <a:t>=18)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882" y="274638"/>
            <a:ext cx="8750857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Results of Concurrent Breakout #3:</a:t>
            </a:r>
            <a:br>
              <a:rPr lang="en-US" sz="3200" b="1" dirty="0" smtClean="0"/>
            </a:br>
            <a:r>
              <a:rPr lang="en-US" sz="3200" b="1" dirty="0" smtClean="0"/>
              <a:t>Interpretation Using Outside Vendors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4256175"/>
          <a:ext cx="9144000" cy="2601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0" y="2179502"/>
          <a:ext cx="9144000" cy="15111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1810170"/>
            <a:ext cx="2588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Session A </a:t>
            </a:r>
            <a:r>
              <a:rPr lang="en-US" sz="1400" b="1" dirty="0" smtClean="0"/>
              <a:t>(</a:t>
            </a:r>
            <a:r>
              <a:rPr lang="en-US" sz="1400" b="1" dirty="0" err="1" smtClean="0"/>
              <a:t>n</a:t>
            </a:r>
            <a:r>
              <a:rPr lang="en-US" sz="1400" b="1" dirty="0" smtClean="0"/>
              <a:t>=10)</a:t>
            </a:r>
            <a:endParaRPr lang="en-US" sz="1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3886843"/>
            <a:ext cx="2588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Session B </a:t>
            </a:r>
            <a:r>
              <a:rPr lang="en-US" sz="1400" b="1" dirty="0" smtClean="0"/>
              <a:t>(</a:t>
            </a:r>
            <a:r>
              <a:rPr lang="en-US" sz="1400" b="1" dirty="0" err="1" smtClean="0"/>
              <a:t>n</a:t>
            </a:r>
            <a:r>
              <a:rPr lang="en-US" sz="1400" b="1" dirty="0" smtClean="0"/>
              <a:t>=9)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882" y="274638"/>
            <a:ext cx="8750857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Results of Concurrent Breakout #4:</a:t>
            </a:r>
            <a:br>
              <a:rPr lang="en-US" sz="3200" b="1" dirty="0" smtClean="0"/>
            </a:br>
            <a:r>
              <a:rPr lang="en-US" sz="3200" b="1" dirty="0" smtClean="0"/>
              <a:t>Best Practices in Contracting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4256175"/>
          <a:ext cx="9144000" cy="2601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0" y="2179502"/>
          <a:ext cx="9144000" cy="15111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1810170"/>
            <a:ext cx="2588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Session A </a:t>
            </a:r>
            <a:r>
              <a:rPr lang="en-US" sz="1400" b="1" dirty="0" smtClean="0"/>
              <a:t>(</a:t>
            </a:r>
            <a:r>
              <a:rPr lang="en-US" sz="1400" b="1" dirty="0" err="1" smtClean="0"/>
              <a:t>n</a:t>
            </a:r>
            <a:r>
              <a:rPr lang="en-US" sz="1400" b="1" dirty="0" smtClean="0"/>
              <a:t>=10)</a:t>
            </a:r>
            <a:endParaRPr lang="en-US" sz="1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3886843"/>
            <a:ext cx="2588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Session B </a:t>
            </a:r>
            <a:r>
              <a:rPr lang="en-US" sz="1400" b="1" dirty="0" smtClean="0"/>
              <a:t>(</a:t>
            </a:r>
            <a:r>
              <a:rPr lang="en-US" sz="1400" b="1" dirty="0" err="1" smtClean="0"/>
              <a:t>n</a:t>
            </a:r>
            <a:r>
              <a:rPr lang="en-US" sz="1400" b="1" dirty="0" smtClean="0"/>
              <a:t>=10)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882" y="274638"/>
            <a:ext cx="8750857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Results of Concurrent Breakout #5:</a:t>
            </a:r>
            <a:br>
              <a:rPr lang="en-US" sz="3200" b="1" dirty="0" smtClean="0"/>
            </a:br>
            <a:r>
              <a:rPr lang="en-US" sz="3200" b="1" dirty="0" smtClean="0"/>
              <a:t>Monitoring and Evaluation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4256175"/>
          <a:ext cx="9144000" cy="2601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0" y="2179502"/>
          <a:ext cx="9144000" cy="15111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1810170"/>
            <a:ext cx="2588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Session A </a:t>
            </a:r>
            <a:r>
              <a:rPr lang="en-US" sz="1400" b="1" dirty="0" smtClean="0"/>
              <a:t>(</a:t>
            </a:r>
            <a:r>
              <a:rPr lang="en-US" sz="1400" b="1" dirty="0" err="1" smtClean="0"/>
              <a:t>n</a:t>
            </a:r>
            <a:r>
              <a:rPr lang="en-US" sz="1400" b="1" dirty="0" smtClean="0"/>
              <a:t>=19)</a:t>
            </a:r>
            <a:endParaRPr lang="en-US" sz="1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3886843"/>
            <a:ext cx="2588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Session B </a:t>
            </a:r>
            <a:r>
              <a:rPr lang="en-US" sz="1400" b="1" dirty="0" smtClean="0"/>
              <a:t>(</a:t>
            </a:r>
            <a:r>
              <a:rPr lang="en-US" sz="1400" b="1" dirty="0" err="1" smtClean="0"/>
              <a:t>n</a:t>
            </a:r>
            <a:r>
              <a:rPr lang="en-US" sz="1400" b="1" dirty="0" smtClean="0"/>
              <a:t>=24)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Comments from afternoon breakout sessions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rcRect l="9091" t="21176" r="9091" b="16471"/>
          <a:stretch>
            <a:fillRect/>
          </a:stretch>
        </p:blipFill>
        <p:spPr>
          <a:xfrm>
            <a:off x="457200" y="1607790"/>
            <a:ext cx="8229599" cy="484631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93700" y="6447005"/>
            <a:ext cx="8051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Note: Relative size of words reflects how often they were mentioned in participant responses.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Considerations and Implications for Next Steps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Design team set very ambitious goals for a single day with a large, heterogeneous group</a:t>
            </a:r>
          </a:p>
          <a:p>
            <a:r>
              <a:rPr lang="en-US" dirty="0" smtClean="0"/>
              <a:t>High demand among participants for continued engagement: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353" dirty="0" smtClean="0"/>
              <a:t>Examples of DOJ-approved </a:t>
            </a:r>
            <a:r>
              <a:rPr lang="en-US" sz="2353" dirty="0" err="1" smtClean="0"/>
              <a:t>LAPs</a:t>
            </a:r>
            <a:endParaRPr lang="en-US" sz="2353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sz="2353" dirty="0" smtClean="0"/>
              <a:t>Peer learning from federal agencies linked to specific elements/challenges of their own </a:t>
            </a:r>
            <a:r>
              <a:rPr lang="en-US" sz="2353" dirty="0" err="1" smtClean="0"/>
              <a:t>LAPs</a:t>
            </a:r>
            <a:endParaRPr lang="en-US" sz="2353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sz="2353" dirty="0" smtClean="0"/>
              <a:t>More intentional networking (</a:t>
            </a:r>
            <a:r>
              <a:rPr lang="en-US" sz="2353" dirty="0" err="1" smtClean="0"/>
              <a:t>eg</a:t>
            </a:r>
            <a:r>
              <a:rPr lang="en-US" sz="2353" dirty="0" smtClean="0"/>
              <a:t>, all law-enforcement, mix-max from multiple agencies) with more choice of content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353" dirty="0" smtClean="0"/>
              <a:t>Responsive to concerns re: logistics (</a:t>
            </a:r>
            <a:r>
              <a:rPr lang="en-US" sz="2353" dirty="0" err="1" smtClean="0"/>
              <a:t>eg</a:t>
            </a:r>
            <a:r>
              <a:rPr lang="en-US" sz="2353" dirty="0" smtClean="0"/>
              <a:t>, room, handouts, etc)</a:t>
            </a:r>
          </a:p>
          <a:p>
            <a:r>
              <a:rPr lang="en-US" dirty="0" smtClean="0"/>
              <a:t>Opportunities to leverage greater role for federal LA task force members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Table of Contents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Evaluation Overview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Quick Snapshot of Participant Ratings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Results from the Morning Session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Results from the Afternoon Breakout Sessions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Considerations and Implications for Next Steps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Evaluation Overview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1417638"/>
            <a:ext cx="8610600" cy="493871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AECF evaluation forms measured extent to which convening achieved 5 desired results: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sz="2571" dirty="0" smtClean="0"/>
              <a:t>Understand how language access contributes to achieving agency’s mission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sz="2571" dirty="0" smtClean="0"/>
              <a:t>Identify strategies and action steps to move language access forward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sz="2571" dirty="0" smtClean="0"/>
              <a:t>Connect with colleagues from other agencies to learn and share ideas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sz="2571" dirty="0" smtClean="0"/>
              <a:t>Use knowledge, skills, and networks gained today to strengthen my language access work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sz="2571" dirty="0" smtClean="0"/>
              <a:t>Know who to contact for TA going forward</a:t>
            </a:r>
          </a:p>
          <a:p>
            <a:pPr marL="1314450" lvl="2" indent="-514350">
              <a:buNone/>
            </a:pPr>
            <a:endParaRPr lang="en-US" dirty="0" smtClean="0"/>
          </a:p>
          <a:p>
            <a:pPr marL="514350" indent="-514350"/>
            <a:r>
              <a:rPr lang="en-US" dirty="0" smtClean="0"/>
              <a:t>Also asked: 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sz="2571" dirty="0" smtClean="0"/>
              <a:t>Effectiveness of morning speakers and roundtable discussions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sz="2571" dirty="0" smtClean="0"/>
              <a:t>What participants found useful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sz="2571" dirty="0" smtClean="0"/>
              <a:t>What would have been more useful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sz="2571" dirty="0" smtClean="0"/>
              <a:t>Other comments</a:t>
            </a:r>
          </a:p>
          <a:p>
            <a:pPr marL="1314450" lvl="2" indent="-514350">
              <a:buNone/>
            </a:pPr>
            <a:endParaRPr lang="en-US" dirty="0" smtClean="0"/>
          </a:p>
          <a:p>
            <a:pPr marL="514350" indent="-514350"/>
            <a:r>
              <a:rPr lang="en-US" dirty="0" smtClean="0"/>
              <a:t>Separate evaluations of morning session (116 respondents) and afternoon breakouts (77 respondents)</a:t>
            </a:r>
          </a:p>
          <a:p>
            <a:pPr marL="1314450" lvl="2" indent="-514350">
              <a:buFont typeface="+mj-lt"/>
              <a:buAutoNum type="arabicPeriod"/>
            </a:pPr>
            <a:endParaRPr lang="en-US" dirty="0" smtClean="0"/>
          </a:p>
          <a:p>
            <a:pPr marL="1314450" lvl="2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2800" cy="1143000"/>
          </a:xfrm>
        </p:spPr>
        <p:txBody>
          <a:bodyPr>
            <a:noAutofit/>
          </a:bodyPr>
          <a:lstStyle/>
          <a:p>
            <a:pPr algn="l"/>
            <a:r>
              <a:rPr lang="en-US" sz="3600" b="1" dirty="0" smtClean="0"/>
              <a:t>Snapshot of Participant Ratings:</a:t>
            </a:r>
            <a:br>
              <a:rPr lang="en-US" sz="3600" b="1" dirty="0" smtClean="0"/>
            </a:br>
            <a:r>
              <a:rPr lang="en-US" sz="3600" b="1" dirty="0" smtClean="0"/>
              <a:t>The Convening Was Productive Use of Time</a:t>
            </a:r>
            <a:endParaRPr lang="en-US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417636"/>
          <a:ext cx="9144000" cy="52394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4400" b="1" dirty="0" smtClean="0"/>
              <a:t>Results from the Morning Session</a:t>
            </a:r>
            <a:endParaRPr lang="en-US" sz="4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Results of Morning Session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417636"/>
          <a:ext cx="9144000" cy="52394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What was most useful about the morning?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rcRect l="9091" t="12941" r="9091" b="15294"/>
          <a:stretch>
            <a:fillRect/>
          </a:stretch>
        </p:blipFill>
        <p:spPr>
          <a:xfrm>
            <a:off x="393700" y="1545362"/>
            <a:ext cx="8348416" cy="490164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3700" y="6447005"/>
            <a:ext cx="8051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Note: Relative size of words reflects how often they were mentioned in participant responses.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What would have made the morning more useful?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rcRect l="9091" t="17647" r="9091" b="17647"/>
          <a:stretch>
            <a:fillRect/>
          </a:stretch>
        </p:blipFill>
        <p:spPr>
          <a:xfrm>
            <a:off x="457200" y="1600200"/>
            <a:ext cx="8204201" cy="47561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93700" y="6447005"/>
            <a:ext cx="8051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Note: Relative size of words reflects how often they were mentioned in participant responses.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Additional comments from the morning session…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FD5A-AB7E-A846-A104-D3C55F20B115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rcRect l="9091" t="20000" r="9091" b="20000"/>
          <a:stretch>
            <a:fillRect/>
          </a:stretch>
        </p:blipFill>
        <p:spPr>
          <a:xfrm>
            <a:off x="457200" y="1600802"/>
            <a:ext cx="8229599" cy="46634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93700" y="6447005"/>
            <a:ext cx="8051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Note: Relative size of words reflects how often they were mentioned in participant responses.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 Convening Evaluation Results">
  <a:themeElements>
    <a:clrScheme name="Custom 1">
      <a:dk1>
        <a:sysClr val="windowText" lastClr="000000"/>
      </a:dk1>
      <a:lt1>
        <a:srgbClr val="FFF365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 Convening Evaluation Results.thmx</Template>
  <TotalTime>1235</TotalTime>
  <Words>507</Words>
  <Application>Microsoft Office PowerPoint</Application>
  <PresentationFormat>On-screen Show (4:3)</PresentationFormat>
  <Paragraphs>89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LA Convening Evaluation Results</vt:lpstr>
      <vt:lpstr>Implementing Language Access Plans: What Works?  What Counts? </vt:lpstr>
      <vt:lpstr>Table of Contents</vt:lpstr>
      <vt:lpstr>Evaluation Overview</vt:lpstr>
      <vt:lpstr>Snapshot of Participant Ratings: The Convening Was Productive Use of Time</vt:lpstr>
      <vt:lpstr>PowerPoint Presentation</vt:lpstr>
      <vt:lpstr>Results of Morning Session</vt:lpstr>
      <vt:lpstr>What was most useful about the morning?</vt:lpstr>
      <vt:lpstr>What would have made the morning more useful?</vt:lpstr>
      <vt:lpstr>Additional comments from the morning session…</vt:lpstr>
      <vt:lpstr>PowerPoint Presentation</vt:lpstr>
      <vt:lpstr>Aggregate Results of Afternoon Breakout Sessions</vt:lpstr>
      <vt:lpstr>Results of Each Breakout Session</vt:lpstr>
      <vt:lpstr>Results of Concurrent Breakout #1: Meeting Your Agency’s Translation Needs</vt:lpstr>
      <vt:lpstr>Results of Concurrent Breakout #2: Interpretation Testing and Training</vt:lpstr>
      <vt:lpstr>Results of Concurrent Breakout #3: Interpretation Using Outside Vendors</vt:lpstr>
      <vt:lpstr>Results of Concurrent Breakout #4: Best Practices in Contracting</vt:lpstr>
      <vt:lpstr>Results of Concurrent Breakout #5: Monitoring and Evaluation</vt:lpstr>
      <vt:lpstr>Comments from afternoon breakout sessions</vt:lpstr>
      <vt:lpstr>Considerations and Implications for Next Steps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Implementing Language Access Plans: What Works?  What Counts?</dc:title>
  <dc:creator>AZADEH KHALILI</dc:creator>
  <cp:lastModifiedBy>Rebecca Kilberg</cp:lastModifiedBy>
  <cp:revision>48</cp:revision>
  <dcterms:created xsi:type="dcterms:W3CDTF">2011-10-05T16:31:28Z</dcterms:created>
  <dcterms:modified xsi:type="dcterms:W3CDTF">2014-02-10T16:27:41Z</dcterms:modified>
</cp:coreProperties>
</file>