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2" r:id="rId1"/>
  </p:sldMasterIdLst>
  <p:notesMasterIdLst>
    <p:notesMasterId r:id="rId9"/>
  </p:notesMasterIdLst>
  <p:handoutMasterIdLst>
    <p:handoutMasterId r:id="rId10"/>
  </p:handoutMasterIdLst>
  <p:sldIdLst>
    <p:sldId id="256" r:id="rId2"/>
    <p:sldId id="478" r:id="rId3"/>
    <p:sldId id="474" r:id="rId4"/>
    <p:sldId id="475" r:id="rId5"/>
    <p:sldId id="476" r:id="rId6"/>
    <p:sldId id="477" r:id="rId7"/>
    <p:sldId id="479" r:id="rId8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gohanson" initials="" lastIdx="15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0066FF"/>
    <a:srgbClr val="B2B2B2"/>
    <a:srgbClr val="33CCFF"/>
    <a:srgbClr val="00006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53" autoAdjust="0"/>
    <p:restoredTop sz="95269" autoAdjust="0"/>
  </p:normalViewPr>
  <p:slideViewPr>
    <p:cSldViewPr>
      <p:cViewPr varScale="1">
        <p:scale>
          <a:sx n="76" d="100"/>
          <a:sy n="76" d="100"/>
        </p:scale>
        <p:origin x="-264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75" d="100"/>
        <a:sy n="75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WP\Attachments\table25d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plotArea>
      <c:layout/>
      <c:lineChart>
        <c:grouping val="standard"/>
        <c:ser>
          <c:idx val="1"/>
          <c:order val="1"/>
          <c:tx>
            <c:v>H2 immigrant admissions</c:v>
          </c:tx>
          <c:spPr>
            <a:ln>
              <a:solidFill>
                <a:srgbClr val="C00000"/>
              </a:solidFill>
            </a:ln>
          </c:spPr>
          <c:marker>
            <c:symbol val="none"/>
          </c:marker>
          <c:cat>
            <c:numRef>
              <c:f>Sheet1!$B$5:$B$14</c:f>
              <c:numCache>
                <c:formatCode>0</c:formatCode>
                <c:ptCount val="10"/>
                <c:pt idx="0">
                  <c:v>1999</c:v>
                </c:pt>
                <c:pt idx="1">
                  <c:v>2000</c:v>
                </c:pt>
                <c:pt idx="2">
                  <c:v>2001</c:v>
                </c:pt>
                <c:pt idx="3">
                  <c:v>2002</c:v>
                </c:pt>
                <c:pt idx="4">
                  <c:v>2003</c:v>
                </c:pt>
                <c:pt idx="5">
                  <c:v>2004</c:v>
                </c:pt>
                <c:pt idx="6">
                  <c:v>2005</c:v>
                </c:pt>
                <c:pt idx="7">
                  <c:v>2006</c:v>
                </c:pt>
                <c:pt idx="8">
                  <c:v>2007</c:v>
                </c:pt>
                <c:pt idx="9">
                  <c:v>2008</c:v>
                </c:pt>
              </c:numCache>
            </c:numRef>
          </c:cat>
          <c:val>
            <c:numRef>
              <c:f>Sheet1!$E$5:$E$14</c:f>
              <c:numCache>
                <c:formatCode>#,##0</c:formatCode>
                <c:ptCount val="10"/>
                <c:pt idx="0">
                  <c:v>68311</c:v>
                </c:pt>
                <c:pt idx="1">
                  <c:v>84754</c:v>
                </c:pt>
                <c:pt idx="2">
                  <c:v>100082</c:v>
                </c:pt>
                <c:pt idx="3">
                  <c:v>102615</c:v>
                </c:pt>
                <c:pt idx="4">
                  <c:v>116927</c:v>
                </c:pt>
                <c:pt idx="5">
                  <c:v>109099</c:v>
                </c:pt>
                <c:pt idx="6">
                  <c:v>129327</c:v>
                </c:pt>
                <c:pt idx="7">
                  <c:v>180503</c:v>
                </c:pt>
                <c:pt idx="8">
                  <c:v>242211</c:v>
                </c:pt>
                <c:pt idx="9">
                  <c:v>282724</c:v>
                </c:pt>
              </c:numCache>
            </c:numRef>
          </c:val>
        </c:ser>
        <c:marker val="1"/>
        <c:axId val="38492032"/>
        <c:axId val="38493568"/>
      </c:lineChart>
      <c:lineChart>
        <c:grouping val="standard"/>
        <c:ser>
          <c:idx val="0"/>
          <c:order val="0"/>
          <c:tx>
            <c:v>US employment rate (%)</c:v>
          </c:tx>
          <c:spPr>
            <a:ln>
              <a:solidFill>
                <a:srgbClr val="0000FF"/>
              </a:solidFill>
            </a:ln>
          </c:spPr>
          <c:marker>
            <c:symbol val="none"/>
          </c:marker>
          <c:cat>
            <c:numRef>
              <c:f>Sheet1!$B$5:$B$14</c:f>
              <c:numCache>
                <c:formatCode>0</c:formatCode>
                <c:ptCount val="10"/>
                <c:pt idx="0">
                  <c:v>1999</c:v>
                </c:pt>
                <c:pt idx="1">
                  <c:v>2000</c:v>
                </c:pt>
                <c:pt idx="2">
                  <c:v>2001</c:v>
                </c:pt>
                <c:pt idx="3">
                  <c:v>2002</c:v>
                </c:pt>
                <c:pt idx="4">
                  <c:v>2003</c:v>
                </c:pt>
                <c:pt idx="5">
                  <c:v>2004</c:v>
                </c:pt>
                <c:pt idx="6">
                  <c:v>2005</c:v>
                </c:pt>
                <c:pt idx="7">
                  <c:v>2006</c:v>
                </c:pt>
                <c:pt idx="8">
                  <c:v>2007</c:v>
                </c:pt>
                <c:pt idx="9">
                  <c:v>2008</c:v>
                </c:pt>
              </c:numCache>
            </c:numRef>
          </c:cat>
          <c:val>
            <c:numRef>
              <c:f>Sheet1!$D$5:$D$14</c:f>
              <c:numCache>
                <c:formatCode>#,##0</c:formatCode>
                <c:ptCount val="10"/>
                <c:pt idx="0">
                  <c:v>96</c:v>
                </c:pt>
                <c:pt idx="1">
                  <c:v>96.1</c:v>
                </c:pt>
                <c:pt idx="2">
                  <c:v>94.3</c:v>
                </c:pt>
                <c:pt idx="3">
                  <c:v>94</c:v>
                </c:pt>
                <c:pt idx="4">
                  <c:v>94.3</c:v>
                </c:pt>
                <c:pt idx="5">
                  <c:v>94.6</c:v>
                </c:pt>
                <c:pt idx="6">
                  <c:v>95.2</c:v>
                </c:pt>
                <c:pt idx="7">
                  <c:v>95.6</c:v>
                </c:pt>
                <c:pt idx="8">
                  <c:v>95.1</c:v>
                </c:pt>
                <c:pt idx="9">
                  <c:v>92.8</c:v>
                </c:pt>
              </c:numCache>
            </c:numRef>
          </c:val>
        </c:ser>
        <c:marker val="1"/>
        <c:axId val="38537856"/>
        <c:axId val="38536320"/>
      </c:lineChart>
      <c:catAx>
        <c:axId val="38492032"/>
        <c:scaling>
          <c:orientation val="minMax"/>
        </c:scaling>
        <c:axPos val="b"/>
        <c:numFmt formatCode="0" sourceLinked="1"/>
        <c:tickLblPos val="nextTo"/>
        <c:crossAx val="38493568"/>
        <c:crosses val="autoZero"/>
        <c:auto val="1"/>
        <c:lblAlgn val="ctr"/>
        <c:lblOffset val="100"/>
      </c:catAx>
      <c:valAx>
        <c:axId val="38493568"/>
        <c:scaling>
          <c:orientation val="minMax"/>
        </c:scaling>
        <c:axPos val="l"/>
        <c:majorGridlines/>
        <c:numFmt formatCode="#,##0" sourceLinked="1"/>
        <c:tickLblPos val="nextTo"/>
        <c:crossAx val="38492032"/>
        <c:crosses val="autoZero"/>
        <c:crossBetween val="between"/>
      </c:valAx>
      <c:valAx>
        <c:axId val="38536320"/>
        <c:scaling>
          <c:orientation val="minMax"/>
        </c:scaling>
        <c:axPos val="r"/>
        <c:numFmt formatCode="#,##0" sourceLinked="1"/>
        <c:tickLblPos val="nextTo"/>
        <c:crossAx val="38537856"/>
        <c:crosses val="max"/>
        <c:crossBetween val="between"/>
      </c:valAx>
      <c:catAx>
        <c:axId val="38537856"/>
        <c:scaling>
          <c:orientation val="minMax"/>
        </c:scaling>
        <c:delete val="1"/>
        <c:axPos val="b"/>
        <c:numFmt formatCode="0" sourceLinked="1"/>
        <c:tickLblPos val="none"/>
        <c:crossAx val="38536320"/>
        <c:crosses val="autoZero"/>
        <c:auto val="1"/>
        <c:lblAlgn val="ctr"/>
        <c:lblOffset val="100"/>
      </c:catAx>
    </c:plotArea>
    <c:legend>
      <c:legendPos val="t"/>
      <c:layout>
        <c:manualLayout>
          <c:xMode val="edge"/>
          <c:yMode val="edge"/>
          <c:x val="9.9619555131366333E-2"/>
          <c:y val="0"/>
          <c:w val="0.83779792677430542"/>
          <c:h val="7.1579115110611172E-2"/>
        </c:manualLayout>
      </c:layout>
    </c:legend>
    <c:plotVisOnly val="1"/>
  </c:chart>
  <c:txPr>
    <a:bodyPr/>
    <a:lstStyle/>
    <a:p>
      <a:pPr>
        <a:defRPr sz="1400" baseline="0"/>
      </a:pPr>
      <a:endParaRPr lang="en-US"/>
    </a:p>
  </c:txPr>
  <c:externalData r:id="rId1"/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475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475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475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8EA482FF-CFBC-4570-B49F-70E24B07349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4552E2B6-9163-45EE-BFCC-BB912B13EF1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E897F2D-8FB2-4DB5-BE3A-0AD0F1305594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7"/>
          <p:cNvSpPr>
            <a:spLocks noChangeArrowheads="1"/>
          </p:cNvSpPr>
          <p:nvPr/>
        </p:nvSpPr>
        <p:spPr bwMode="auto">
          <a:xfrm>
            <a:off x="609600" y="1219200"/>
            <a:ext cx="7924800" cy="914400"/>
          </a:xfrm>
          <a:custGeom>
            <a:avLst/>
            <a:gdLst/>
            <a:ahLst/>
            <a:cxnLst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25400" cap="flat" cmpd="sng">
            <a:solidFill>
              <a:schemeClr val="accent1"/>
            </a:solidFill>
            <a:prstDash val="solid"/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Line 8"/>
          <p:cNvSpPr>
            <a:spLocks noChangeShapeType="1"/>
          </p:cNvSpPr>
          <p:nvPr/>
        </p:nvSpPr>
        <p:spPr bwMode="auto">
          <a:xfrm>
            <a:off x="1981200" y="3962400"/>
            <a:ext cx="6511925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126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1524000"/>
            <a:ext cx="7623175" cy="1752600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 altLang="en-US"/>
              <a:t>Click to edit Master title style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981200" y="3962400"/>
            <a:ext cx="65532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600"/>
            </a:lvl1pPr>
          </a:lstStyle>
          <a:p>
            <a:r>
              <a:rPr lang="en-US" altLang="en-US"/>
              <a:t>Click to edit Master subtitle style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3638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10F058-7944-4C62-A58F-60A7A46690B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748956-CD7C-4AB1-BC68-40D5C7414C6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304800"/>
            <a:ext cx="2133600" cy="58261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248400" cy="58261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162E1D-31DB-4074-93EA-6D3FCB1D8A1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8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2pPr>
              <a:defRPr baseline="0">
                <a:solidFill>
                  <a:srgbClr val="0066FF"/>
                </a:solidFill>
              </a:defRPr>
            </a:lvl2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42DA5C-58E3-4138-9C7D-31494484F0D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9222C3-5316-4655-ACEA-2453F3AC308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19200"/>
            <a:ext cx="4038600" cy="4911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19200"/>
            <a:ext cx="4038600" cy="4911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84C2A9-9C5E-4B84-9184-76008796970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F58FD9-4BDF-4010-ABC5-427F49704AF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E65DD4-D565-46FD-AD4E-DE59A0BF2A6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C718F5-924B-4390-8C73-1CF5C0B47AA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6BCC4B-B203-4E27-BA32-600D966DE65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5955FDC-306E-4F36-8A10-648864F95E2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762000" y="304800"/>
            <a:ext cx="8229600" cy="636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219200"/>
            <a:ext cx="8229600" cy="4911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4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+mj-lt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4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latin typeface="+mj-lt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4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+mj-lt"/>
              </a:defRPr>
            </a:lvl1pPr>
          </a:lstStyle>
          <a:p>
            <a:pPr>
              <a:defRPr/>
            </a:pPr>
            <a:fld id="{AA825837-F149-4887-A74D-65B45B6BBDF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10247" name="Freeform 7"/>
          <p:cNvSpPr>
            <a:spLocks noChangeArrowheads="1"/>
          </p:cNvSpPr>
          <p:nvPr/>
        </p:nvSpPr>
        <p:spPr bwMode="auto">
          <a:xfrm>
            <a:off x="381000" y="228600"/>
            <a:ext cx="8229600" cy="609600"/>
          </a:xfrm>
          <a:custGeom>
            <a:avLst/>
            <a:gdLst/>
            <a:ahLst/>
            <a:cxnLst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19050" cap="flat" cmpd="sng">
            <a:solidFill>
              <a:schemeClr val="accent1"/>
            </a:solidFill>
            <a:prstDash val="solid"/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248" name="Line 8"/>
          <p:cNvSpPr>
            <a:spLocks noChangeShapeType="1"/>
          </p:cNvSpPr>
          <p:nvPr/>
        </p:nvSpPr>
        <p:spPr bwMode="auto">
          <a:xfrm>
            <a:off x="457200" y="6172200"/>
            <a:ext cx="8229600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3" r:id="rId2"/>
    <p:sldLayoutId id="2147483662" r:id="rId3"/>
    <p:sldLayoutId id="2147483661" r:id="rId4"/>
    <p:sldLayoutId id="2147483660" r:id="rId5"/>
    <p:sldLayoutId id="2147483659" r:id="rId6"/>
    <p:sldLayoutId id="2147483658" r:id="rId7"/>
    <p:sldLayoutId id="2147483657" r:id="rId8"/>
    <p:sldLayoutId id="2147483656" r:id="rId9"/>
    <p:sldLayoutId id="2147483655" r:id="rId10"/>
    <p:sldLayoutId id="2147483654" r:id="rId11"/>
  </p:sldLayoutIdLst>
  <p:transition/>
  <p:timing>
    <p:tnLst>
      <p:par>
        <p:cTn id="1" dur="indefinite" restart="never" nodeType="tmRoot"/>
      </p:par>
    </p:tnLst>
  </p:timing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0066FF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0066FF"/>
          </a:solidFill>
          <a:latin typeface="Garamond" pitchFamily="18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0066FF"/>
          </a:solidFill>
          <a:latin typeface="Garamond" pitchFamily="18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0066FF"/>
          </a:solidFill>
          <a:latin typeface="Garamond" pitchFamily="18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0066FF"/>
          </a:solidFill>
          <a:latin typeface="Garamond" pitchFamily="18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 b="1">
          <a:solidFill>
            <a:srgbClr val="0066FF"/>
          </a:solidFill>
          <a:latin typeface="Garamond" pitchFamily="18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 b="1">
          <a:solidFill>
            <a:srgbClr val="0066FF"/>
          </a:solidFill>
          <a:latin typeface="Garamond" pitchFamily="18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 b="1">
          <a:solidFill>
            <a:srgbClr val="0066FF"/>
          </a:solidFill>
          <a:latin typeface="Garamond" pitchFamily="18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 b="1">
          <a:solidFill>
            <a:srgbClr val="0066FF"/>
          </a:solidFill>
          <a:latin typeface="Garamond" pitchFamily="18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669925" indent="-325438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60000"/>
        <a:buFont typeface="Wingdings" pitchFamily="2" charset="2"/>
        <a:buChar char="q"/>
        <a:defRPr sz="2400">
          <a:solidFill>
            <a:schemeClr val="tx1"/>
          </a:solidFill>
          <a:latin typeface="+mn-lt"/>
          <a:cs typeface="+mn-cs"/>
        </a:defRPr>
      </a:lvl2pPr>
      <a:lvl3pPr marL="1022350" indent="-350838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3pPr>
      <a:lvl4pPr marL="1339850" indent="-31591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q"/>
        <a:defRPr>
          <a:solidFill>
            <a:schemeClr val="tx1"/>
          </a:solidFill>
          <a:latin typeface="+mn-lt"/>
          <a:cs typeface="+mn-cs"/>
        </a:defRPr>
      </a:lvl4pPr>
      <a:lvl5pPr marL="1681163" indent="-339725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800">
          <a:solidFill>
            <a:schemeClr val="tx1"/>
          </a:solidFill>
          <a:latin typeface="+mn-lt"/>
          <a:cs typeface="+mn-cs"/>
        </a:defRPr>
      </a:lvl5pPr>
      <a:lvl6pPr marL="21383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800">
          <a:solidFill>
            <a:schemeClr val="tx1"/>
          </a:solidFill>
          <a:latin typeface="+mn-lt"/>
          <a:cs typeface="+mn-cs"/>
        </a:defRPr>
      </a:lvl6pPr>
      <a:lvl7pPr marL="25955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800">
          <a:solidFill>
            <a:schemeClr val="tx1"/>
          </a:solidFill>
          <a:latin typeface="+mn-lt"/>
          <a:cs typeface="+mn-cs"/>
        </a:defRPr>
      </a:lvl7pPr>
      <a:lvl8pPr marL="30527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800">
          <a:solidFill>
            <a:schemeClr val="tx1"/>
          </a:solidFill>
          <a:latin typeface="+mn-lt"/>
          <a:cs typeface="+mn-cs"/>
        </a:defRPr>
      </a:lvl8pPr>
      <a:lvl9pPr marL="35099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8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447800"/>
            <a:ext cx="7848600" cy="1470025"/>
          </a:xfrm>
        </p:spPr>
        <p:txBody>
          <a:bodyPr/>
          <a:lstStyle/>
          <a:p>
            <a:pPr eaLnBrk="1" hangingPunct="1"/>
            <a:r>
              <a:rPr lang="en-US" smtClean="0"/>
              <a:t>Illegal immigration in the US</a:t>
            </a:r>
          </a:p>
        </p:txBody>
      </p:sp>
      <p:sp>
        <p:nvSpPr>
          <p:cNvPr id="15362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990600" y="4191000"/>
            <a:ext cx="7467600" cy="2057400"/>
          </a:xfrm>
        </p:spPr>
        <p:txBody>
          <a:bodyPr/>
          <a:lstStyle/>
          <a:p>
            <a:pPr eaLnBrk="1" hangingPunct="1"/>
            <a:r>
              <a:rPr lang="en-US" sz="2800" b="1" smtClean="0"/>
              <a:t>Gordon Hanson</a:t>
            </a:r>
          </a:p>
          <a:p>
            <a:pPr eaLnBrk="1" hangingPunct="1"/>
            <a:endParaRPr lang="en-US" sz="1200" smtClean="0"/>
          </a:p>
          <a:p>
            <a:pPr eaLnBrk="1" hangingPunct="1"/>
            <a:r>
              <a:rPr lang="en-US" sz="2200" smtClean="0"/>
              <a:t>UC San Diego &amp; National Bureau of Economic Research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636588"/>
          </a:xfrm>
        </p:spPr>
        <p:txBody>
          <a:bodyPr/>
          <a:lstStyle/>
          <a:p>
            <a:pPr eaLnBrk="1" hangingPunct="1"/>
            <a:r>
              <a:rPr lang="en-US" sz="3200" smtClean="0"/>
              <a:t>Consensus on immigration?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371600"/>
            <a:ext cx="8839200" cy="4759325"/>
          </a:xfrm>
        </p:spPr>
        <p:txBody>
          <a:bodyPr/>
          <a:lstStyle/>
          <a:p>
            <a:pPr eaLnBrk="1" hangingPunct="1">
              <a:defRPr/>
            </a:pPr>
            <a:r>
              <a:rPr lang="en-US" sz="2200" i="1" dirty="0"/>
              <a:t>“We need immigration reform that will secure our </a:t>
            </a:r>
            <a:r>
              <a:rPr lang="en-US" sz="2200" i="1" dirty="0" smtClean="0"/>
              <a:t>borders and bring </a:t>
            </a:r>
            <a:r>
              <a:rPr lang="en-US" sz="2200" i="1" dirty="0"/>
              <a:t>the 12 million people </a:t>
            </a:r>
            <a:r>
              <a:rPr lang="en-US" sz="2200" i="1" dirty="0" smtClean="0"/>
              <a:t>here </a:t>
            </a:r>
            <a:r>
              <a:rPr lang="en-US" sz="2200" i="1" dirty="0"/>
              <a:t>illegally out of the </a:t>
            </a:r>
            <a:r>
              <a:rPr lang="en-US" sz="2200" i="1" dirty="0" smtClean="0"/>
              <a:t>shadows.  We </a:t>
            </a:r>
            <a:r>
              <a:rPr lang="en-US" sz="2200" i="1" dirty="0"/>
              <a:t>must assert our </a:t>
            </a:r>
            <a:r>
              <a:rPr lang="en-US" sz="2200" i="1" dirty="0" smtClean="0"/>
              <a:t>values, as </a:t>
            </a:r>
            <a:r>
              <a:rPr lang="en-US" sz="2200" i="1" dirty="0"/>
              <a:t>a nation of immigrants and a nation of laws.”</a:t>
            </a:r>
          </a:p>
          <a:p>
            <a:pPr lvl="8">
              <a:defRPr/>
            </a:pPr>
            <a:endParaRPr lang="en-US" b="1" dirty="0" smtClean="0">
              <a:ea typeface="+mn-ea"/>
            </a:endParaRPr>
          </a:p>
          <a:p>
            <a:pPr eaLnBrk="1" hangingPunct="1">
              <a:defRPr/>
            </a:pPr>
            <a:r>
              <a:rPr lang="en-US" sz="2400" b="1" dirty="0" smtClean="0"/>
              <a:t>                                       Barack </a:t>
            </a:r>
            <a:r>
              <a:rPr lang="en-US" sz="2400" b="1" dirty="0"/>
              <a:t>Obama, June 28, 2008</a:t>
            </a:r>
          </a:p>
          <a:p>
            <a:pPr eaLnBrk="1" hangingPunct="1">
              <a:defRPr/>
            </a:pPr>
            <a:r>
              <a:rPr lang="en-US" sz="800" dirty="0"/>
              <a:t> </a:t>
            </a:r>
            <a:r>
              <a:rPr lang="en-US" sz="800" dirty="0" smtClean="0"/>
              <a:t>			</a:t>
            </a:r>
          </a:p>
          <a:p>
            <a:pPr eaLnBrk="1" hangingPunct="1">
              <a:defRPr/>
            </a:pPr>
            <a:r>
              <a:rPr lang="en-US" sz="800" dirty="0" smtClean="0"/>
              <a:t>					</a:t>
            </a:r>
          </a:p>
          <a:p>
            <a:pPr eaLnBrk="1" hangingPunct="1">
              <a:defRPr/>
            </a:pPr>
            <a:endParaRPr lang="en-US" sz="800" dirty="0"/>
          </a:p>
          <a:p>
            <a:pPr eaLnBrk="1" hangingPunct="1">
              <a:defRPr/>
            </a:pPr>
            <a:r>
              <a:rPr lang="en-US" sz="2200" i="1" dirty="0"/>
              <a:t>“America’s immigration system is outdated, unsuited to the needs of our economy and to the values of our country. We should not be content with laws that punish hardworking </a:t>
            </a:r>
            <a:r>
              <a:rPr lang="en-US" sz="2200" i="1" dirty="0" smtClean="0"/>
              <a:t>people…”</a:t>
            </a:r>
          </a:p>
          <a:p>
            <a:pPr eaLnBrk="1" hangingPunct="1">
              <a:defRPr/>
            </a:pPr>
            <a:endParaRPr lang="en-US" sz="800" dirty="0"/>
          </a:p>
          <a:p>
            <a:pPr eaLnBrk="1" hangingPunct="1">
              <a:defRPr/>
            </a:pPr>
            <a:r>
              <a:rPr lang="en-US" sz="2400" b="1" dirty="0" smtClean="0"/>
              <a:t>                                       George </a:t>
            </a:r>
            <a:r>
              <a:rPr lang="en-US" sz="2400" b="1" dirty="0"/>
              <a:t>W. Bush, February 2, 2005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CF7E419-7FF2-4688-9E43-C81C0483229F}" type="slidenum">
              <a:rPr lang="en-US" altLang="en-US" smtClean="0"/>
              <a:pPr>
                <a:defRPr/>
              </a:pPr>
              <a:t>2</a:t>
            </a:fld>
            <a:endParaRPr lang="en-US" alt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Title 1"/>
          <p:cNvSpPr>
            <a:spLocks noGrp="1"/>
          </p:cNvSpPr>
          <p:nvPr>
            <p:ph type="title"/>
          </p:nvPr>
        </p:nvSpPr>
        <p:spPr>
          <a:xfrm>
            <a:off x="762000" y="304800"/>
            <a:ext cx="8229600" cy="990600"/>
          </a:xfrm>
        </p:spPr>
        <p:txBody>
          <a:bodyPr/>
          <a:lstStyle/>
          <a:p>
            <a:pPr eaLnBrk="1" hangingPunct="1"/>
            <a:r>
              <a:rPr lang="en-US" smtClean="0"/>
              <a:t>1. Illegal immigrants are a large part of the unskilled US labor force</a:t>
            </a:r>
          </a:p>
        </p:txBody>
      </p:sp>
      <p:sp>
        <p:nvSpPr>
          <p:cNvPr id="18434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4454525"/>
          </a:xfrm>
        </p:spPr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7183B36-FD9E-4A1F-9117-B06D78A1FE68}" type="slidenum">
              <a:rPr lang="en-US" altLang="en-US" smtClean="0"/>
              <a:pPr>
                <a:defRPr/>
              </a:pPr>
              <a:t>3</a:t>
            </a:fld>
            <a:endParaRPr lang="en-US" altLang="en-US"/>
          </a:p>
        </p:txBody>
      </p:sp>
      <p:pic>
        <p:nvPicPr>
          <p:cNvPr id="18436" name="Chart 9"/>
          <p:cNvPicPr>
            <a:picLocks noChangeArrowheads="1"/>
          </p:cNvPicPr>
          <p:nvPr/>
        </p:nvPicPr>
        <p:blipFill>
          <a:blip r:embed="rId2"/>
          <a:srcRect b="-89"/>
          <a:stretch>
            <a:fillRect/>
          </a:stretch>
        </p:blipFill>
        <p:spPr bwMode="auto">
          <a:xfrm>
            <a:off x="304800" y="1600200"/>
            <a:ext cx="8534400" cy="480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Title 1"/>
          <p:cNvSpPr>
            <a:spLocks noGrp="1"/>
          </p:cNvSpPr>
          <p:nvPr>
            <p:ph type="title"/>
          </p:nvPr>
        </p:nvSpPr>
        <p:spPr>
          <a:xfrm>
            <a:off x="762000" y="304800"/>
            <a:ext cx="8229600" cy="1524000"/>
          </a:xfrm>
        </p:spPr>
        <p:txBody>
          <a:bodyPr/>
          <a:lstStyle/>
          <a:p>
            <a:pPr eaLnBrk="1" hangingPunct="1"/>
            <a:r>
              <a:rPr lang="en-US" smtClean="0"/>
              <a:t>2.  Illegal immigration responds to market conditions in ways that legal immigration presently cannot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129FBD0-7845-436A-AC96-C6CF4D2CB261}" type="slidenum">
              <a:rPr lang="en-US" altLang="en-US" smtClean="0"/>
              <a:pPr>
                <a:defRPr/>
              </a:pPr>
              <a:t>4</a:t>
            </a:fld>
            <a:endParaRPr lang="en-US" altLang="en-US"/>
          </a:p>
        </p:txBody>
      </p:sp>
      <p:graphicFrame>
        <p:nvGraphicFramePr>
          <p:cNvPr id="5" name="Chart 4"/>
          <p:cNvGraphicFramePr/>
          <p:nvPr/>
        </p:nvGraphicFramePr>
        <p:xfrm>
          <a:off x="533400" y="1371600"/>
          <a:ext cx="7848600" cy="533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itle 1"/>
          <p:cNvSpPr>
            <a:spLocks noGrp="1"/>
          </p:cNvSpPr>
          <p:nvPr>
            <p:ph type="title"/>
          </p:nvPr>
        </p:nvSpPr>
        <p:spPr>
          <a:xfrm>
            <a:off x="762000" y="304800"/>
            <a:ext cx="8229600" cy="1066800"/>
          </a:xfrm>
        </p:spPr>
        <p:txBody>
          <a:bodyPr/>
          <a:lstStyle/>
          <a:p>
            <a:pPr eaLnBrk="1" hangingPunct="1"/>
            <a:r>
              <a:rPr lang="en-US" smtClean="0"/>
              <a:t>3.  The overall impact of illegal immigration on the US economy appears to be small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302125"/>
          </a:xfrm>
        </p:spPr>
        <p:txBody>
          <a:bodyPr/>
          <a:lstStyle/>
          <a:p>
            <a:pPr eaLnBrk="1" hangingPunct="1"/>
            <a:r>
              <a:rPr lang="en-US" smtClean="0"/>
              <a:t>Short-run net income gain is ~0.03% of US GDP</a:t>
            </a:r>
          </a:p>
          <a:p>
            <a:pPr lvl="1" eaLnBrk="1" hangingPunct="1"/>
            <a:r>
              <a:rPr lang="en-US" smtClean="0"/>
              <a:t>“Immigration surplus” (productivity gain to business)</a:t>
            </a:r>
          </a:p>
          <a:p>
            <a:pPr lvl="4" eaLnBrk="1" hangingPunct="1"/>
            <a:endParaRPr lang="en-US" smtClean="0"/>
          </a:p>
          <a:p>
            <a:pPr lvl="4" eaLnBrk="1" hangingPunct="1"/>
            <a:endParaRPr lang="en-US" smtClean="0"/>
          </a:p>
          <a:p>
            <a:pPr eaLnBrk="1" hangingPunct="1"/>
            <a:r>
              <a:rPr lang="en-US" smtClean="0"/>
              <a:t>Short-run net fiscal cost is ~0.10% of US GDP</a:t>
            </a:r>
          </a:p>
          <a:p>
            <a:pPr lvl="1" eaLnBrk="1" hangingPunct="1"/>
            <a:r>
              <a:rPr lang="en-US" smtClean="0"/>
              <a:t>Public services used by immigrants less taxes paid</a:t>
            </a:r>
          </a:p>
          <a:p>
            <a:pPr lvl="4" eaLnBrk="1" hangingPunct="1"/>
            <a:endParaRPr lang="en-US" smtClean="0"/>
          </a:p>
          <a:p>
            <a:pPr lvl="4" eaLnBrk="1" hangingPunct="1"/>
            <a:endParaRPr lang="en-US" smtClean="0"/>
          </a:p>
          <a:p>
            <a:pPr eaLnBrk="1" hangingPunct="1"/>
            <a:r>
              <a:rPr lang="en-US" i="1" smtClean="0"/>
              <a:t>Net impact is -0.07% of GDP (close to a wash)</a:t>
            </a:r>
          </a:p>
          <a:p>
            <a:pPr eaLnBrk="1" hangingPunct="1">
              <a:buFont typeface="Wingdings" pitchFamily="2" charset="2"/>
              <a:buNone/>
            </a:pPr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8D240BD-016F-4FBA-A307-E6486BA104D9}" type="slidenum">
              <a:rPr lang="en-US" altLang="en-US" smtClean="0"/>
              <a:pPr>
                <a:defRPr/>
              </a:pPr>
              <a:t>5</a:t>
            </a:fld>
            <a:endParaRPr lang="en-US" alt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Title 1"/>
          <p:cNvSpPr>
            <a:spLocks noGrp="1"/>
          </p:cNvSpPr>
          <p:nvPr>
            <p:ph type="title"/>
          </p:nvPr>
        </p:nvSpPr>
        <p:spPr>
          <a:xfrm>
            <a:off x="762000" y="304800"/>
            <a:ext cx="8229600" cy="1524000"/>
          </a:xfrm>
        </p:spPr>
        <p:txBody>
          <a:bodyPr/>
          <a:lstStyle/>
          <a:p>
            <a:pPr eaLnBrk="1" hangingPunct="1"/>
            <a:r>
              <a:rPr lang="en-US" smtClean="0"/>
              <a:t>4. Enforcement against illegal immigration is costly (relative to gains from eliminating illegal entry)</a:t>
            </a:r>
          </a:p>
        </p:txBody>
      </p:sp>
      <p:sp>
        <p:nvSpPr>
          <p:cNvPr id="21506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9725"/>
          </a:xfrm>
        </p:spPr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F9DB751-C4A3-4E6E-B8E8-CAE8DF2E0F88}" type="slidenum">
              <a:rPr lang="en-US" altLang="en-US" smtClean="0"/>
              <a:pPr>
                <a:defRPr/>
              </a:pPr>
              <a:t>6</a:t>
            </a:fld>
            <a:endParaRPr lang="en-US" altLang="en-US"/>
          </a:p>
        </p:txBody>
      </p:sp>
      <p:pic>
        <p:nvPicPr>
          <p:cNvPr id="21508" name="Chart 11"/>
          <p:cNvPicPr>
            <a:picLocks noChangeArrowheads="1"/>
          </p:cNvPicPr>
          <p:nvPr/>
        </p:nvPicPr>
        <p:blipFill>
          <a:blip r:embed="rId2"/>
          <a:srcRect b="-34"/>
          <a:stretch>
            <a:fillRect/>
          </a:stretch>
        </p:blipFill>
        <p:spPr bwMode="auto">
          <a:xfrm>
            <a:off x="304800" y="1447800"/>
            <a:ext cx="8610600" cy="533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509" name="TextBox 6"/>
          <p:cNvSpPr txBox="1">
            <a:spLocks noChangeArrowheads="1"/>
          </p:cNvSpPr>
          <p:nvPr/>
        </p:nvSpPr>
        <p:spPr bwMode="auto">
          <a:xfrm>
            <a:off x="1447800" y="2971800"/>
            <a:ext cx="39624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 u="sng">
                <a:solidFill>
                  <a:srgbClr val="0066FF"/>
                </a:solidFill>
                <a:latin typeface="Garamond" pitchFamily="18" charset="0"/>
              </a:rPr>
              <a:t>US enforcement budget:  $15bn </a:t>
            </a:r>
            <a:r>
              <a:rPr lang="en-US" sz="2400" b="1">
                <a:solidFill>
                  <a:srgbClr val="0066FF"/>
                </a:solidFill>
                <a:latin typeface="Garamond" pitchFamily="18" charset="0"/>
              </a:rPr>
              <a:t>(20,000 BP agents)</a:t>
            </a:r>
            <a:endParaRPr lang="en-US" sz="2400" b="1" u="sng">
              <a:solidFill>
                <a:srgbClr val="0066FF"/>
              </a:solidFill>
              <a:latin typeface="Garamond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A guide for immigration reform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Enforcement only would be expensive</a:t>
            </a:r>
          </a:p>
          <a:p>
            <a:pPr lvl="1" eaLnBrk="1" hangingPunct="1">
              <a:defRPr/>
            </a:pPr>
            <a:r>
              <a:rPr lang="en-US" dirty="0" smtClean="0"/>
              <a:t>And may cost more in terms of extra resources than it would yield in fiscal savings to the US economy</a:t>
            </a:r>
          </a:p>
          <a:p>
            <a:pPr lvl="5">
              <a:defRPr/>
            </a:pPr>
            <a:endParaRPr lang="en-US" dirty="0" smtClean="0"/>
          </a:p>
          <a:p>
            <a:pPr lvl="5">
              <a:defRPr/>
            </a:pPr>
            <a:endParaRPr lang="en-US" dirty="0" smtClean="0"/>
          </a:p>
          <a:p>
            <a:pPr eaLnBrk="1" hangingPunct="1">
              <a:defRPr/>
            </a:pPr>
            <a:r>
              <a:rPr lang="en-US" dirty="0" smtClean="0"/>
              <a:t>Legal low skilled immigration could pay for itself</a:t>
            </a:r>
          </a:p>
          <a:p>
            <a:pPr lvl="1" eaLnBrk="1" hangingPunct="1">
              <a:defRPr/>
            </a:pPr>
            <a:r>
              <a:rPr lang="en-US" dirty="0" smtClean="0"/>
              <a:t>The US could offset the fiscal expense of low skilled immigration by increasing entry fees (with legal flows)</a:t>
            </a:r>
          </a:p>
          <a:p>
            <a:pPr lvl="5">
              <a:defRPr/>
            </a:pPr>
            <a:endParaRPr lang="en-US" dirty="0" smtClean="0"/>
          </a:p>
          <a:p>
            <a:pPr lvl="5">
              <a:defRPr/>
            </a:pPr>
            <a:endParaRPr lang="en-US" dirty="0" smtClean="0"/>
          </a:p>
          <a:p>
            <a:pPr eaLnBrk="1" hangingPunct="1">
              <a:defRPr/>
            </a:pPr>
            <a:r>
              <a:rPr lang="en-US" dirty="0" smtClean="0"/>
              <a:t>Flexible visa supplies would enhance efficiency</a:t>
            </a:r>
          </a:p>
          <a:p>
            <a:pPr lvl="1" eaLnBrk="1" hangingPunct="1">
              <a:defRPr/>
            </a:pPr>
            <a:r>
              <a:rPr lang="en-US" dirty="0" smtClean="0"/>
              <a:t>Low skilled immigration helps US employers more when it is allowed to fluctuate with the business cycle</a:t>
            </a:r>
          </a:p>
          <a:p>
            <a:pPr eaLnBrk="1" hangingPunct="1">
              <a:defRPr/>
            </a:pPr>
            <a:endParaRPr lang="en-US" dirty="0" smtClean="0"/>
          </a:p>
          <a:p>
            <a:pPr eaLnBrk="1" hangingPunct="1">
              <a:defRPr/>
            </a:pPr>
            <a:endParaRPr lang="en-US" dirty="0" smtClean="0"/>
          </a:p>
          <a:p>
            <a:pPr eaLnBrk="1" hangingPunct="1"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6FE0AD-1834-4EE7-B810-46D9F6DDC51F}" type="slidenum">
              <a:rPr lang="en-US" altLang="en-US" smtClean="0"/>
              <a:pPr>
                <a:defRPr/>
              </a:pPr>
              <a:t>7</a:t>
            </a:fld>
            <a:endParaRPr lang="en-US" alt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Edge">
  <a:themeElements>
    <a:clrScheme name="Edge 14">
      <a:dk1>
        <a:srgbClr val="000000"/>
      </a:dk1>
      <a:lt1>
        <a:srgbClr val="FFFFFF"/>
      </a:lt1>
      <a:dk2>
        <a:srgbClr val="003366"/>
      </a:dk2>
      <a:lt2>
        <a:srgbClr val="666699"/>
      </a:lt2>
      <a:accent1>
        <a:srgbClr val="F8F8F8"/>
      </a:accent1>
      <a:accent2>
        <a:srgbClr val="999933"/>
      </a:accent2>
      <a:accent3>
        <a:srgbClr val="FFFFFF"/>
      </a:accent3>
      <a:accent4>
        <a:srgbClr val="000000"/>
      </a:accent4>
      <a:accent5>
        <a:srgbClr val="FBFBFB"/>
      </a:accent5>
      <a:accent6>
        <a:srgbClr val="8A8A2D"/>
      </a:accent6>
      <a:hlink>
        <a:srgbClr val="4C6D80"/>
      </a:hlink>
      <a:folHlink>
        <a:srgbClr val="B2B2B2"/>
      </a:folHlink>
    </a:clrScheme>
    <a:fontScheme name="Edge">
      <a:majorFont>
        <a:latin typeface="Garamond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Edge 1">
        <a:dk1>
          <a:srgbClr val="333333"/>
        </a:dk1>
        <a:lt1>
          <a:srgbClr val="FFFFFF"/>
        </a:lt1>
        <a:dk2>
          <a:srgbClr val="820000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C1AAAA"/>
        </a:accent3>
        <a:accent4>
          <a:srgbClr val="DADADA"/>
        </a:accent4>
        <a:accent5>
          <a:srgbClr val="FFCAAA"/>
        </a:accent5>
        <a:accent6>
          <a:srgbClr val="B92D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2">
        <a:dk1>
          <a:srgbClr val="333333"/>
        </a:dk1>
        <a:lt1>
          <a:srgbClr val="CCCCFF"/>
        </a:lt1>
        <a:dk2>
          <a:srgbClr val="0B0506"/>
        </a:dk2>
        <a:lt2>
          <a:srgbClr val="FFFFFF"/>
        </a:lt2>
        <a:accent1>
          <a:srgbClr val="3366CC"/>
        </a:accent1>
        <a:accent2>
          <a:srgbClr val="3333CC"/>
        </a:accent2>
        <a:accent3>
          <a:srgbClr val="AAAAAA"/>
        </a:accent3>
        <a:accent4>
          <a:srgbClr val="AEAEDA"/>
        </a:accent4>
        <a:accent5>
          <a:srgbClr val="ADB8E2"/>
        </a:accent5>
        <a:accent6>
          <a:srgbClr val="2D2DB9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3">
        <a:dk1>
          <a:srgbClr val="333333"/>
        </a:dk1>
        <a:lt1>
          <a:srgbClr val="FFFFFF"/>
        </a:lt1>
        <a:dk2>
          <a:srgbClr val="221013"/>
        </a:dk2>
        <a:lt2>
          <a:srgbClr val="FFFFFF"/>
        </a:lt2>
        <a:accent1>
          <a:srgbClr val="CC3300"/>
        </a:accent1>
        <a:accent2>
          <a:srgbClr val="CC9900"/>
        </a:accent2>
        <a:accent3>
          <a:srgbClr val="ABAAAA"/>
        </a:accent3>
        <a:accent4>
          <a:srgbClr val="DADADA"/>
        </a:accent4>
        <a:accent5>
          <a:srgbClr val="E2ADAA"/>
        </a:accent5>
        <a:accent6>
          <a:srgbClr val="B98A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4">
        <a:dk1>
          <a:srgbClr val="11054B"/>
        </a:dk1>
        <a:lt1>
          <a:srgbClr val="FFFFFF"/>
        </a:lt1>
        <a:dk2>
          <a:srgbClr val="0000CC"/>
        </a:dk2>
        <a:lt2>
          <a:srgbClr val="FFFFFF"/>
        </a:lt2>
        <a:accent1>
          <a:srgbClr val="FF6600"/>
        </a:accent1>
        <a:accent2>
          <a:srgbClr val="FF3300"/>
        </a:accent2>
        <a:accent3>
          <a:srgbClr val="AAAAE2"/>
        </a:accent3>
        <a:accent4>
          <a:srgbClr val="DADADA"/>
        </a:accent4>
        <a:accent5>
          <a:srgbClr val="FFB8AA"/>
        </a:accent5>
        <a:accent6>
          <a:srgbClr val="E72D00"/>
        </a:accent6>
        <a:hlink>
          <a:srgbClr val="CC9900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5">
        <a:dk1>
          <a:srgbClr val="9B8D65"/>
        </a:dk1>
        <a:lt1>
          <a:srgbClr val="F8F8F8"/>
        </a:lt1>
        <a:dk2>
          <a:srgbClr val="002600"/>
        </a:dk2>
        <a:lt2>
          <a:srgbClr val="FAFACC"/>
        </a:lt2>
        <a:accent1>
          <a:srgbClr val="CC9933"/>
        </a:accent1>
        <a:accent2>
          <a:srgbClr val="8F9967"/>
        </a:accent2>
        <a:accent3>
          <a:srgbClr val="AAACAA"/>
        </a:accent3>
        <a:accent4>
          <a:srgbClr val="D4D4D4"/>
        </a:accent4>
        <a:accent5>
          <a:srgbClr val="E2CAAD"/>
        </a:accent5>
        <a:accent6>
          <a:srgbClr val="818A5D"/>
        </a:accent6>
        <a:hlink>
          <a:srgbClr val="336600"/>
        </a:hlink>
        <a:folHlink>
          <a:srgbClr val="8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6">
        <a:dk1>
          <a:srgbClr val="333333"/>
        </a:dk1>
        <a:lt1>
          <a:srgbClr val="FFFFFF"/>
        </a:lt1>
        <a:dk2>
          <a:srgbClr val="006699"/>
        </a:dk2>
        <a:lt2>
          <a:srgbClr val="FFFFFF"/>
        </a:lt2>
        <a:accent1>
          <a:srgbClr val="CC9900"/>
        </a:accent1>
        <a:accent2>
          <a:srgbClr val="FF9900"/>
        </a:accent2>
        <a:accent3>
          <a:srgbClr val="AAB8CA"/>
        </a:accent3>
        <a:accent4>
          <a:srgbClr val="DADADA"/>
        </a:accent4>
        <a:accent5>
          <a:srgbClr val="E2CAAA"/>
        </a:accent5>
        <a:accent6>
          <a:srgbClr val="E78A00"/>
        </a:accent6>
        <a:hlink>
          <a:srgbClr val="FFCC00"/>
        </a:hlink>
        <a:folHlink>
          <a:srgbClr val="706F3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7">
        <a:dk1>
          <a:srgbClr val="000000"/>
        </a:dk1>
        <a:lt1>
          <a:srgbClr val="FFFFFF"/>
        </a:lt1>
        <a:dk2>
          <a:srgbClr val="006633"/>
        </a:dk2>
        <a:lt2>
          <a:srgbClr val="5F5F5F"/>
        </a:lt2>
        <a:accent1>
          <a:srgbClr val="CC9900"/>
        </a:accent1>
        <a:accent2>
          <a:srgbClr val="3B812F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35742A"/>
        </a:accent6>
        <a:hlink>
          <a:srgbClr val="996600"/>
        </a:hlink>
        <a:folHlink>
          <a:srgbClr val="AFBF3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dge 8">
        <a:dk1>
          <a:srgbClr val="000000"/>
        </a:dk1>
        <a:lt1>
          <a:srgbClr val="FFFFFF"/>
        </a:lt1>
        <a:dk2>
          <a:srgbClr val="CC0000"/>
        </a:dk2>
        <a:lt2>
          <a:srgbClr val="666699"/>
        </a:lt2>
        <a:accent1>
          <a:srgbClr val="808080"/>
        </a:accent1>
        <a:accent2>
          <a:srgbClr val="999933"/>
        </a:accent2>
        <a:accent3>
          <a:srgbClr val="FFFFFF"/>
        </a:accent3>
        <a:accent4>
          <a:srgbClr val="000000"/>
        </a:accent4>
        <a:accent5>
          <a:srgbClr val="C0C0C0"/>
        </a:accent5>
        <a:accent6>
          <a:srgbClr val="8A8A2D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dge 9">
        <a:dk1>
          <a:srgbClr val="000000"/>
        </a:dk1>
        <a:lt1>
          <a:srgbClr val="FFFFFF"/>
        </a:lt1>
        <a:dk2>
          <a:srgbClr val="003399"/>
        </a:dk2>
        <a:lt2>
          <a:srgbClr val="666699"/>
        </a:lt2>
        <a:accent1>
          <a:srgbClr val="009999"/>
        </a:accent1>
        <a:accent2>
          <a:srgbClr val="4C6D4E"/>
        </a:accent2>
        <a:accent3>
          <a:srgbClr val="FFFFFF"/>
        </a:accent3>
        <a:accent4>
          <a:srgbClr val="000000"/>
        </a:accent4>
        <a:accent5>
          <a:srgbClr val="AACACA"/>
        </a:accent5>
        <a:accent6>
          <a:srgbClr val="446246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dge 10">
        <a:dk1>
          <a:srgbClr val="000000"/>
        </a:dk1>
        <a:lt1>
          <a:srgbClr val="FFFFFF"/>
        </a:lt1>
        <a:dk2>
          <a:srgbClr val="000066"/>
        </a:dk2>
        <a:lt2>
          <a:srgbClr val="666699"/>
        </a:lt2>
        <a:accent1>
          <a:srgbClr val="808080"/>
        </a:accent1>
        <a:accent2>
          <a:srgbClr val="999933"/>
        </a:accent2>
        <a:accent3>
          <a:srgbClr val="FFFFFF"/>
        </a:accent3>
        <a:accent4>
          <a:srgbClr val="000000"/>
        </a:accent4>
        <a:accent5>
          <a:srgbClr val="C0C0C0"/>
        </a:accent5>
        <a:accent6>
          <a:srgbClr val="8A8A2D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dge 11">
        <a:dk1>
          <a:srgbClr val="000000"/>
        </a:dk1>
        <a:lt1>
          <a:srgbClr val="FFFFFF"/>
        </a:lt1>
        <a:dk2>
          <a:srgbClr val="000099"/>
        </a:dk2>
        <a:lt2>
          <a:srgbClr val="666699"/>
        </a:lt2>
        <a:accent1>
          <a:srgbClr val="808080"/>
        </a:accent1>
        <a:accent2>
          <a:srgbClr val="999933"/>
        </a:accent2>
        <a:accent3>
          <a:srgbClr val="FFFFFF"/>
        </a:accent3>
        <a:accent4>
          <a:srgbClr val="000000"/>
        </a:accent4>
        <a:accent5>
          <a:srgbClr val="C0C0C0"/>
        </a:accent5>
        <a:accent6>
          <a:srgbClr val="8A8A2D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dge 12">
        <a:dk1>
          <a:srgbClr val="000000"/>
        </a:dk1>
        <a:lt1>
          <a:srgbClr val="FFFFFF"/>
        </a:lt1>
        <a:dk2>
          <a:srgbClr val="003366"/>
        </a:dk2>
        <a:lt2>
          <a:srgbClr val="666699"/>
        </a:lt2>
        <a:accent1>
          <a:srgbClr val="808080"/>
        </a:accent1>
        <a:accent2>
          <a:srgbClr val="999933"/>
        </a:accent2>
        <a:accent3>
          <a:srgbClr val="FFFFFF"/>
        </a:accent3>
        <a:accent4>
          <a:srgbClr val="000000"/>
        </a:accent4>
        <a:accent5>
          <a:srgbClr val="C0C0C0"/>
        </a:accent5>
        <a:accent6>
          <a:srgbClr val="8A8A2D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dge 13">
        <a:dk1>
          <a:srgbClr val="000000"/>
        </a:dk1>
        <a:lt1>
          <a:srgbClr val="FFFFFF"/>
        </a:lt1>
        <a:dk2>
          <a:srgbClr val="000000"/>
        </a:dk2>
        <a:lt2>
          <a:srgbClr val="666699"/>
        </a:lt2>
        <a:accent1>
          <a:srgbClr val="808080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C0C0C0"/>
        </a:accent5>
        <a:accent6>
          <a:srgbClr val="2D2D8A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dge 14">
        <a:dk1>
          <a:srgbClr val="000000"/>
        </a:dk1>
        <a:lt1>
          <a:srgbClr val="FFFFFF"/>
        </a:lt1>
        <a:dk2>
          <a:srgbClr val="003366"/>
        </a:dk2>
        <a:lt2>
          <a:srgbClr val="666699"/>
        </a:lt2>
        <a:accent1>
          <a:srgbClr val="F8F8F8"/>
        </a:accent1>
        <a:accent2>
          <a:srgbClr val="999933"/>
        </a:accent2>
        <a:accent3>
          <a:srgbClr val="FFFFFF"/>
        </a:accent3>
        <a:accent4>
          <a:srgbClr val="000000"/>
        </a:accent4>
        <a:accent5>
          <a:srgbClr val="FBFBFB"/>
        </a:accent5>
        <a:accent6>
          <a:srgbClr val="8A8A2D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5945</TotalTime>
  <Words>135</Words>
  <Application>Microsoft Office PowerPoint</Application>
  <PresentationFormat>On-screen Show (4:3)</PresentationFormat>
  <Paragraphs>27</Paragraphs>
  <Slides>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Design Template</vt:lpstr>
      </vt:variant>
      <vt:variant>
        <vt:i4>2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Garamond</vt:lpstr>
      <vt:lpstr>Wingdings</vt:lpstr>
      <vt:lpstr>Edge</vt:lpstr>
      <vt:lpstr>Edge</vt:lpstr>
      <vt:lpstr>Illegal immigration in the US</vt:lpstr>
      <vt:lpstr>Consensus on immigration?</vt:lpstr>
      <vt:lpstr>1. Illegal immigrants are a large part of the unskilled US labor force</vt:lpstr>
      <vt:lpstr>2.  Illegal immigration responds to market conditions in ways that legal immigration presently cannot</vt:lpstr>
      <vt:lpstr>3.  The overall impact of illegal immigration on the US economy appears to be small</vt:lpstr>
      <vt:lpstr>4. Enforcement against illegal immigration is costly (relative to gains from eliminating illegal entry)</vt:lpstr>
      <vt:lpstr>A guide for immigration reform</vt:lpstr>
    </vt:vector>
  </TitlesOfParts>
  <Company>IR/PS UC San Dieg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Emigration and Educational  Attainment in Mexico  </dc:title>
  <dc:creator>gohanson</dc:creator>
  <cp:lastModifiedBy>LDixon</cp:lastModifiedBy>
  <cp:revision>506</cp:revision>
  <dcterms:created xsi:type="dcterms:W3CDTF">2003-04-18T17:56:37Z</dcterms:created>
  <dcterms:modified xsi:type="dcterms:W3CDTF">2009-12-02T19:20:44Z</dcterms:modified>
</cp:coreProperties>
</file>